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7" r:id="rId3"/>
    <p:sldId id="257" r:id="rId4"/>
    <p:sldId id="269" r:id="rId5"/>
    <p:sldId id="258" r:id="rId6"/>
    <p:sldId id="275" r:id="rId7"/>
    <p:sldId id="274" r:id="rId8"/>
    <p:sldId id="278" r:id="rId9"/>
    <p:sldId id="277" r:id="rId10"/>
    <p:sldId id="446" r:id="rId11"/>
    <p:sldId id="270" r:id="rId12"/>
    <p:sldId id="272" r:id="rId13"/>
    <p:sldId id="271" r:id="rId14"/>
    <p:sldId id="276" r:id="rId15"/>
    <p:sldId id="266" r:id="rId16"/>
    <p:sldId id="268" r:id="rId17"/>
    <p:sldId id="265" r:id="rId18"/>
    <p:sldId id="263" r:id="rId19"/>
    <p:sldId id="264" r:id="rId20"/>
    <p:sldId id="259" r:id="rId21"/>
    <p:sldId id="260" r:id="rId22"/>
    <p:sldId id="261" r:id="rId23"/>
    <p:sldId id="262" r:id="rId24"/>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6"/>
    <p:restoredTop sz="94730"/>
  </p:normalViewPr>
  <p:slideViewPr>
    <p:cSldViewPr snapToGrid="0" showGuides="1">
      <p:cViewPr>
        <p:scale>
          <a:sx n="114" d="100"/>
          <a:sy n="114" d="100"/>
        </p:scale>
        <p:origin x="1688" y="2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4EF98-926C-974C-BE84-9A40CAC7609F}" type="datetimeFigureOut">
              <a:rPr lang="en-KR" smtClean="0"/>
              <a:t>2023/06/20</a:t>
            </a:fld>
            <a:endParaRPr lang="en-K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277C0-2DB2-2342-8E71-25CB4578D2D1}" type="slidenum">
              <a:rPr lang="en-KR" smtClean="0"/>
              <a:t>‹#›</a:t>
            </a:fld>
            <a:endParaRPr lang="en-KR"/>
          </a:p>
        </p:txBody>
      </p:sp>
    </p:spTree>
    <p:extLst>
      <p:ext uri="{BB962C8B-B14F-4D97-AF65-F5344CB8AC3E}">
        <p14:creationId xmlns:p14="http://schemas.microsoft.com/office/powerpoint/2010/main" val="162077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11C277C0-2DB2-2342-8E71-25CB4578D2D1}" type="slidenum">
              <a:rPr lang="en-KR" smtClean="0"/>
              <a:t>8</a:t>
            </a:fld>
            <a:endParaRPr lang="en-KR"/>
          </a:p>
        </p:txBody>
      </p:sp>
    </p:spTree>
    <p:extLst>
      <p:ext uri="{BB962C8B-B14F-4D97-AF65-F5344CB8AC3E}">
        <p14:creationId xmlns:p14="http://schemas.microsoft.com/office/powerpoint/2010/main" val="82288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슬라이드 이미지 개체 틀 1"/>
          <p:cNvSpPr>
            <a:spLocks noGrp="1" noRot="1" noChangeAspect="1" noTextEdit="1"/>
          </p:cNvSpPr>
          <p:nvPr>
            <p:ph type="sldImg"/>
          </p:nvPr>
        </p:nvSpPr>
        <p:spPr>
          <a:xfrm>
            <a:off x="381000" y="685800"/>
            <a:ext cx="6096000" cy="3429000"/>
          </a:xfrm>
          <a:ln/>
        </p:spPr>
      </p:sp>
      <p:sp>
        <p:nvSpPr>
          <p:cNvPr id="450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a:p>
        </p:txBody>
      </p:sp>
      <p:sp>
        <p:nvSpPr>
          <p:cNvPr id="4506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rgbClr val="FFFF00"/>
                </a:solidFill>
                <a:latin typeface="Times New Roman" pitchFamily="18" charset="0"/>
                <a:ea typeface="굴림" pitchFamily="50" charset="-127"/>
              </a:defRPr>
            </a:lvl1pPr>
            <a:lvl2pPr marL="742950" indent="-285750" eaLnBrk="0" hangingPunct="0">
              <a:defRPr kumimoji="1" sz="2400">
                <a:solidFill>
                  <a:srgbClr val="FFFF00"/>
                </a:solidFill>
                <a:latin typeface="Times New Roman" pitchFamily="18" charset="0"/>
                <a:ea typeface="굴림" pitchFamily="50" charset="-127"/>
              </a:defRPr>
            </a:lvl2pPr>
            <a:lvl3pPr marL="1143000" indent="-228600" eaLnBrk="0" hangingPunct="0">
              <a:defRPr kumimoji="1" sz="2400">
                <a:solidFill>
                  <a:srgbClr val="FFFF00"/>
                </a:solidFill>
                <a:latin typeface="Times New Roman" pitchFamily="18" charset="0"/>
                <a:ea typeface="굴림" pitchFamily="50" charset="-127"/>
              </a:defRPr>
            </a:lvl3pPr>
            <a:lvl4pPr marL="1600200" indent="-228600" eaLnBrk="0" hangingPunct="0">
              <a:defRPr kumimoji="1" sz="2400">
                <a:solidFill>
                  <a:srgbClr val="FFFF00"/>
                </a:solidFill>
                <a:latin typeface="Times New Roman" pitchFamily="18" charset="0"/>
                <a:ea typeface="굴림" pitchFamily="50" charset="-127"/>
              </a:defRPr>
            </a:lvl4pPr>
            <a:lvl5pPr marL="2057400" indent="-228600" eaLnBrk="0" hangingPunct="0">
              <a:defRPr kumimoji="1" sz="2400">
                <a:solidFill>
                  <a:srgbClr val="FFFF00"/>
                </a:solidFill>
                <a:latin typeface="Times New Roman" pitchFamily="18" charset="0"/>
                <a:ea typeface="굴림" pitchFamily="50" charset="-127"/>
              </a:defRPr>
            </a:lvl5pPr>
            <a:lvl6pPr marL="2514600" indent="-228600" eaLnBrk="0" fontAlgn="base" hangingPunct="0">
              <a:spcBef>
                <a:spcPct val="0"/>
              </a:spcBef>
              <a:spcAft>
                <a:spcPct val="0"/>
              </a:spcAft>
              <a:defRPr kumimoji="1" sz="2400">
                <a:solidFill>
                  <a:srgbClr val="FFFF00"/>
                </a:solidFill>
                <a:latin typeface="Times New Roman" pitchFamily="18" charset="0"/>
                <a:ea typeface="굴림" pitchFamily="50" charset="-127"/>
              </a:defRPr>
            </a:lvl6pPr>
            <a:lvl7pPr marL="2971800" indent="-228600" eaLnBrk="0" fontAlgn="base" hangingPunct="0">
              <a:spcBef>
                <a:spcPct val="0"/>
              </a:spcBef>
              <a:spcAft>
                <a:spcPct val="0"/>
              </a:spcAft>
              <a:defRPr kumimoji="1" sz="2400">
                <a:solidFill>
                  <a:srgbClr val="FFFF00"/>
                </a:solidFill>
                <a:latin typeface="Times New Roman" pitchFamily="18" charset="0"/>
                <a:ea typeface="굴림" pitchFamily="50" charset="-127"/>
              </a:defRPr>
            </a:lvl7pPr>
            <a:lvl8pPr marL="3429000" indent="-228600" eaLnBrk="0" fontAlgn="base" hangingPunct="0">
              <a:spcBef>
                <a:spcPct val="0"/>
              </a:spcBef>
              <a:spcAft>
                <a:spcPct val="0"/>
              </a:spcAft>
              <a:defRPr kumimoji="1" sz="2400">
                <a:solidFill>
                  <a:srgbClr val="FFFF00"/>
                </a:solidFill>
                <a:latin typeface="Times New Roman" pitchFamily="18" charset="0"/>
                <a:ea typeface="굴림" pitchFamily="50" charset="-127"/>
              </a:defRPr>
            </a:lvl8pPr>
            <a:lvl9pPr marL="3886200" indent="-228600" eaLnBrk="0" fontAlgn="base" hangingPunct="0">
              <a:spcBef>
                <a:spcPct val="0"/>
              </a:spcBef>
              <a:spcAft>
                <a:spcPct val="0"/>
              </a:spcAft>
              <a:defRPr kumimoji="1" sz="2400">
                <a:solidFill>
                  <a:srgbClr val="FFFF00"/>
                </a:solidFill>
                <a:latin typeface="Times New Roman" pitchFamily="18" charset="0"/>
                <a:ea typeface="굴림" pitchFamily="50" charset="-127"/>
              </a:defRPr>
            </a:lvl9pPr>
          </a:lstStyle>
          <a:p>
            <a:fld id="{E64FD4BD-01E2-4316-84C1-D20B02DDA7E7}" type="slidenum">
              <a:rPr kumimoji="0" lang="ko-KR" altLang="en-US" sz="1200" smtClean="0">
                <a:solidFill>
                  <a:schemeClr val="tx1"/>
                </a:solidFill>
              </a:rPr>
              <a:pPr/>
              <a:t>10</a:t>
            </a:fld>
            <a:endParaRPr kumimoji="0" lang="en-US" altLang="ko-KR" sz="1200">
              <a:solidFill>
                <a:schemeClr val="tx1"/>
              </a:solidFill>
            </a:endParaRPr>
          </a:p>
        </p:txBody>
      </p:sp>
    </p:spTree>
    <p:extLst>
      <p:ext uri="{BB962C8B-B14F-4D97-AF65-F5344CB8AC3E}">
        <p14:creationId xmlns:p14="http://schemas.microsoft.com/office/powerpoint/2010/main" val="192510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DECE-EA34-BFC0-E3B7-4DD1FA8C98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R"/>
          </a:p>
        </p:txBody>
      </p:sp>
      <p:sp>
        <p:nvSpPr>
          <p:cNvPr id="3" name="Subtitle 2">
            <a:extLst>
              <a:ext uri="{FF2B5EF4-FFF2-40B4-BE49-F238E27FC236}">
                <a16:creationId xmlns:a16="http://schemas.microsoft.com/office/drawing/2014/main" id="{8821278C-639F-F01D-8A45-14A3AB279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R"/>
          </a:p>
        </p:txBody>
      </p:sp>
      <p:sp>
        <p:nvSpPr>
          <p:cNvPr id="4" name="Date Placeholder 3">
            <a:extLst>
              <a:ext uri="{FF2B5EF4-FFF2-40B4-BE49-F238E27FC236}">
                <a16:creationId xmlns:a16="http://schemas.microsoft.com/office/drawing/2014/main" id="{60E2EC58-D11C-8344-202E-AD9BAE79AA28}"/>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6E3B474B-4917-ABB0-EFC7-A346C060B737}"/>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20F61359-CB83-038D-3538-69ACBE9E1A41}"/>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295002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4539-8676-D2B0-B5AE-1EC7ACC01688}"/>
              </a:ext>
            </a:extLst>
          </p:cNvPr>
          <p:cNvSpPr>
            <a:spLocks noGrp="1"/>
          </p:cNvSpPr>
          <p:nvPr>
            <p:ph type="title"/>
          </p:nvPr>
        </p:nvSpPr>
        <p:spPr/>
        <p:txBody>
          <a:bodyPr/>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02DBCE88-C7E6-1013-4538-3445BB491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6BF01011-802A-A323-94E6-8F84A8F2D004}"/>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EF207F72-C0AB-AFFD-D39D-CA806F6C00F7}"/>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61B94B7D-D725-7D72-9C30-29C212449CFE}"/>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36263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45567-A431-019F-D3E9-8C9F3B6401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4FA8CB4B-C0BE-7CCA-CCBB-DA0FA7856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DCD7FD5B-CA32-84A3-A4FE-14D47C6F7999}"/>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10A65025-45BB-BBE5-51ED-990D87688336}"/>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06ED459F-66B8-7122-8D24-0D6A6F2B7E93}"/>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165965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5D81-3FDC-DA8F-6653-9DE53E6A63D9}"/>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DCDBF37D-A9B6-3CA6-5BCB-4B3EC63B0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7CD26B31-5A12-5DF1-0A69-06D065C9CF07}"/>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98EDE3A3-1166-FFB0-BEA6-6837C43B1E85}"/>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1A933303-EF81-0B04-244C-578889F20FD2}"/>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24577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354AA-CCB0-C72F-B800-9879A3CB31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R"/>
          </a:p>
        </p:txBody>
      </p:sp>
      <p:sp>
        <p:nvSpPr>
          <p:cNvPr id="3" name="Text Placeholder 2">
            <a:extLst>
              <a:ext uri="{FF2B5EF4-FFF2-40B4-BE49-F238E27FC236}">
                <a16:creationId xmlns:a16="http://schemas.microsoft.com/office/drawing/2014/main" id="{54891B71-1EDF-1DF8-4FD4-604E602EEF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5011C0-248B-A56B-E70B-22A9BB3A879A}"/>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207EE7E5-E6FC-34AD-E64D-8ACAC431B702}"/>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9C2CB60F-1415-D2AB-A1B1-B6C1817380B4}"/>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23734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0549-4A51-5D22-AC41-CD529457C77B}"/>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0BF8E00A-54BF-1F83-06C2-8226B6ADC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Content Placeholder 3">
            <a:extLst>
              <a:ext uri="{FF2B5EF4-FFF2-40B4-BE49-F238E27FC236}">
                <a16:creationId xmlns:a16="http://schemas.microsoft.com/office/drawing/2014/main" id="{9A30EFC5-33D3-4A1E-839E-D9521E06C6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Date Placeholder 4">
            <a:extLst>
              <a:ext uri="{FF2B5EF4-FFF2-40B4-BE49-F238E27FC236}">
                <a16:creationId xmlns:a16="http://schemas.microsoft.com/office/drawing/2014/main" id="{E0B65AF7-1662-9A62-7330-3425BFF0036C}"/>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6" name="Footer Placeholder 5">
            <a:extLst>
              <a:ext uri="{FF2B5EF4-FFF2-40B4-BE49-F238E27FC236}">
                <a16:creationId xmlns:a16="http://schemas.microsoft.com/office/drawing/2014/main" id="{BB38D79B-8738-8825-3672-73DCECF1EA09}"/>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071F5B13-8CCB-369D-2BF6-5EFE1F5F1D9D}"/>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132798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9796-B74C-39F7-531B-8B0CB1156B41}"/>
              </a:ext>
            </a:extLst>
          </p:cNvPr>
          <p:cNvSpPr>
            <a:spLocks noGrp="1"/>
          </p:cNvSpPr>
          <p:nvPr>
            <p:ph type="title"/>
          </p:nvPr>
        </p:nvSpPr>
        <p:spPr>
          <a:xfrm>
            <a:off x="839788" y="365125"/>
            <a:ext cx="10515600" cy="1325563"/>
          </a:xfrm>
        </p:spPr>
        <p:txBody>
          <a:bodyPr/>
          <a:lstStyle/>
          <a:p>
            <a:r>
              <a:rPr lang="en-US"/>
              <a:t>Click to edit Master title style</a:t>
            </a:r>
            <a:endParaRPr lang="en-KR"/>
          </a:p>
        </p:txBody>
      </p:sp>
      <p:sp>
        <p:nvSpPr>
          <p:cNvPr id="3" name="Text Placeholder 2">
            <a:extLst>
              <a:ext uri="{FF2B5EF4-FFF2-40B4-BE49-F238E27FC236}">
                <a16:creationId xmlns:a16="http://schemas.microsoft.com/office/drawing/2014/main" id="{388227E0-B43B-77A4-DC7E-C53F62EE00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3B9D1-4A0F-B732-952B-23C62355D5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Text Placeholder 4">
            <a:extLst>
              <a:ext uri="{FF2B5EF4-FFF2-40B4-BE49-F238E27FC236}">
                <a16:creationId xmlns:a16="http://schemas.microsoft.com/office/drawing/2014/main" id="{9F564FCB-34D1-7B02-EB5D-3B1212460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CB8F5-193E-2418-FE50-CC6ECB7AB1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7" name="Date Placeholder 6">
            <a:extLst>
              <a:ext uri="{FF2B5EF4-FFF2-40B4-BE49-F238E27FC236}">
                <a16:creationId xmlns:a16="http://schemas.microsoft.com/office/drawing/2014/main" id="{B757BE2F-1E0A-D72A-43DA-4708B557AA4F}"/>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8" name="Footer Placeholder 7">
            <a:extLst>
              <a:ext uri="{FF2B5EF4-FFF2-40B4-BE49-F238E27FC236}">
                <a16:creationId xmlns:a16="http://schemas.microsoft.com/office/drawing/2014/main" id="{A3A1FAD7-1337-8ECB-56BE-EFD644DDB562}"/>
              </a:ext>
            </a:extLst>
          </p:cNvPr>
          <p:cNvSpPr>
            <a:spLocks noGrp="1"/>
          </p:cNvSpPr>
          <p:nvPr>
            <p:ph type="ftr" sz="quarter" idx="11"/>
          </p:nvPr>
        </p:nvSpPr>
        <p:spPr/>
        <p:txBody>
          <a:bodyPr/>
          <a:lstStyle/>
          <a:p>
            <a:endParaRPr lang="en-KR"/>
          </a:p>
        </p:txBody>
      </p:sp>
      <p:sp>
        <p:nvSpPr>
          <p:cNvPr id="9" name="Slide Number Placeholder 8">
            <a:extLst>
              <a:ext uri="{FF2B5EF4-FFF2-40B4-BE49-F238E27FC236}">
                <a16:creationId xmlns:a16="http://schemas.microsoft.com/office/drawing/2014/main" id="{5C523427-7FC3-047A-32A6-83BEE2BA9AF7}"/>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211063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B692-40A2-F543-6565-68A76CE411A4}"/>
              </a:ext>
            </a:extLst>
          </p:cNvPr>
          <p:cNvSpPr>
            <a:spLocks noGrp="1"/>
          </p:cNvSpPr>
          <p:nvPr>
            <p:ph type="title"/>
          </p:nvPr>
        </p:nvSpPr>
        <p:spPr/>
        <p:txBody>
          <a:bodyPr/>
          <a:lstStyle/>
          <a:p>
            <a:r>
              <a:rPr lang="en-US"/>
              <a:t>Click to edit Master title style</a:t>
            </a:r>
            <a:endParaRPr lang="en-KR"/>
          </a:p>
        </p:txBody>
      </p:sp>
      <p:sp>
        <p:nvSpPr>
          <p:cNvPr id="3" name="Date Placeholder 2">
            <a:extLst>
              <a:ext uri="{FF2B5EF4-FFF2-40B4-BE49-F238E27FC236}">
                <a16:creationId xmlns:a16="http://schemas.microsoft.com/office/drawing/2014/main" id="{7E0AB8F1-939B-84AF-0466-AF921DDFDC43}"/>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4" name="Footer Placeholder 3">
            <a:extLst>
              <a:ext uri="{FF2B5EF4-FFF2-40B4-BE49-F238E27FC236}">
                <a16:creationId xmlns:a16="http://schemas.microsoft.com/office/drawing/2014/main" id="{2CE98683-282C-E28D-FDD8-A3B251085030}"/>
              </a:ext>
            </a:extLst>
          </p:cNvPr>
          <p:cNvSpPr>
            <a:spLocks noGrp="1"/>
          </p:cNvSpPr>
          <p:nvPr>
            <p:ph type="ftr" sz="quarter" idx="11"/>
          </p:nvPr>
        </p:nvSpPr>
        <p:spPr/>
        <p:txBody>
          <a:bodyPr/>
          <a:lstStyle/>
          <a:p>
            <a:endParaRPr lang="en-KR"/>
          </a:p>
        </p:txBody>
      </p:sp>
      <p:sp>
        <p:nvSpPr>
          <p:cNvPr id="5" name="Slide Number Placeholder 4">
            <a:extLst>
              <a:ext uri="{FF2B5EF4-FFF2-40B4-BE49-F238E27FC236}">
                <a16:creationId xmlns:a16="http://schemas.microsoft.com/office/drawing/2014/main" id="{7C3679A1-678C-C801-B4C7-D73547EF8005}"/>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13643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FA306-A666-2441-79BA-036CA2ABBC85}"/>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3" name="Footer Placeholder 2">
            <a:extLst>
              <a:ext uri="{FF2B5EF4-FFF2-40B4-BE49-F238E27FC236}">
                <a16:creationId xmlns:a16="http://schemas.microsoft.com/office/drawing/2014/main" id="{029C8E47-55F4-3FF0-E41E-3AEB5D256CF1}"/>
              </a:ext>
            </a:extLst>
          </p:cNvPr>
          <p:cNvSpPr>
            <a:spLocks noGrp="1"/>
          </p:cNvSpPr>
          <p:nvPr>
            <p:ph type="ftr" sz="quarter" idx="11"/>
          </p:nvPr>
        </p:nvSpPr>
        <p:spPr/>
        <p:txBody>
          <a:bodyPr/>
          <a:lstStyle/>
          <a:p>
            <a:endParaRPr lang="en-KR"/>
          </a:p>
        </p:txBody>
      </p:sp>
      <p:sp>
        <p:nvSpPr>
          <p:cNvPr id="4" name="Slide Number Placeholder 3">
            <a:extLst>
              <a:ext uri="{FF2B5EF4-FFF2-40B4-BE49-F238E27FC236}">
                <a16:creationId xmlns:a16="http://schemas.microsoft.com/office/drawing/2014/main" id="{77F9C511-ABE8-9B13-362B-F64E6E912A8B}"/>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232576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D48E-4562-2918-D530-8FC5C8D9A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Content Placeholder 2">
            <a:extLst>
              <a:ext uri="{FF2B5EF4-FFF2-40B4-BE49-F238E27FC236}">
                <a16:creationId xmlns:a16="http://schemas.microsoft.com/office/drawing/2014/main" id="{847F5DED-89BB-F898-2AB7-BBF6DB14B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Text Placeholder 3">
            <a:extLst>
              <a:ext uri="{FF2B5EF4-FFF2-40B4-BE49-F238E27FC236}">
                <a16:creationId xmlns:a16="http://schemas.microsoft.com/office/drawing/2014/main" id="{82EE8219-7E15-C72B-8151-1759B865CD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DDB2E-4F19-8BA2-8EAD-E2CC17EA2A44}"/>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6" name="Footer Placeholder 5">
            <a:extLst>
              <a:ext uri="{FF2B5EF4-FFF2-40B4-BE49-F238E27FC236}">
                <a16:creationId xmlns:a16="http://schemas.microsoft.com/office/drawing/2014/main" id="{D682100E-E128-A643-AC6C-E7758A515CD9}"/>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80B641EC-68D4-A60D-E0DB-1CB929646E9E}"/>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383575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B840-9A25-3027-B022-9FD510423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Picture Placeholder 2">
            <a:extLst>
              <a:ext uri="{FF2B5EF4-FFF2-40B4-BE49-F238E27FC236}">
                <a16:creationId xmlns:a16="http://schemas.microsoft.com/office/drawing/2014/main" id="{906C3A0A-A741-0B23-C08D-3BB8C5229D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R"/>
          </a:p>
        </p:txBody>
      </p:sp>
      <p:sp>
        <p:nvSpPr>
          <p:cNvPr id="4" name="Text Placeholder 3">
            <a:extLst>
              <a:ext uri="{FF2B5EF4-FFF2-40B4-BE49-F238E27FC236}">
                <a16:creationId xmlns:a16="http://schemas.microsoft.com/office/drawing/2014/main" id="{721F0464-848A-D25E-247B-8DA82D092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575AC-4A4E-B407-5AB4-441DFE1A72A9}"/>
              </a:ext>
            </a:extLst>
          </p:cNvPr>
          <p:cNvSpPr>
            <a:spLocks noGrp="1"/>
          </p:cNvSpPr>
          <p:nvPr>
            <p:ph type="dt" sz="half" idx="10"/>
          </p:nvPr>
        </p:nvSpPr>
        <p:spPr/>
        <p:txBody>
          <a:bodyPr/>
          <a:lstStyle/>
          <a:p>
            <a:fld id="{9EA11060-1B95-0240-8F46-8686E49AEA08}" type="datetimeFigureOut">
              <a:rPr lang="en-KR" smtClean="0"/>
              <a:t>2023/06/18</a:t>
            </a:fld>
            <a:endParaRPr lang="en-KR"/>
          </a:p>
        </p:txBody>
      </p:sp>
      <p:sp>
        <p:nvSpPr>
          <p:cNvPr id="6" name="Footer Placeholder 5">
            <a:extLst>
              <a:ext uri="{FF2B5EF4-FFF2-40B4-BE49-F238E27FC236}">
                <a16:creationId xmlns:a16="http://schemas.microsoft.com/office/drawing/2014/main" id="{5DB091F3-A8A5-921C-6BB8-1BD2321394FB}"/>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DBB225E9-C905-1DD2-7EC4-A7DD3537918C}"/>
              </a:ext>
            </a:extLst>
          </p:cNvPr>
          <p:cNvSpPr>
            <a:spLocks noGrp="1"/>
          </p:cNvSpPr>
          <p:nvPr>
            <p:ph type="sldNum" sz="quarter" idx="12"/>
          </p:nvPr>
        </p:nvSpPr>
        <p:spPr/>
        <p:txBody>
          <a:bodyPr/>
          <a:lstStyle/>
          <a:p>
            <a:fld id="{C2EF1DBC-8150-864F-8978-D831925C04EC}" type="slidenum">
              <a:rPr lang="en-KR" smtClean="0"/>
              <a:t>‹#›</a:t>
            </a:fld>
            <a:endParaRPr lang="en-KR"/>
          </a:p>
        </p:txBody>
      </p:sp>
    </p:spTree>
    <p:extLst>
      <p:ext uri="{BB962C8B-B14F-4D97-AF65-F5344CB8AC3E}">
        <p14:creationId xmlns:p14="http://schemas.microsoft.com/office/powerpoint/2010/main" val="401664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7B90C-983B-DFAC-7525-7F39E05B8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R"/>
          </a:p>
        </p:txBody>
      </p:sp>
      <p:sp>
        <p:nvSpPr>
          <p:cNvPr id="3" name="Text Placeholder 2">
            <a:extLst>
              <a:ext uri="{FF2B5EF4-FFF2-40B4-BE49-F238E27FC236}">
                <a16:creationId xmlns:a16="http://schemas.microsoft.com/office/drawing/2014/main" id="{EE7B9357-AC1B-4142-6BEB-636900CA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2FE7210C-C547-E256-EF50-63E6CE160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11060-1B95-0240-8F46-8686E49AEA08}" type="datetimeFigureOut">
              <a:rPr lang="en-KR" smtClean="0"/>
              <a:t>2023/06/18</a:t>
            </a:fld>
            <a:endParaRPr lang="en-KR"/>
          </a:p>
        </p:txBody>
      </p:sp>
      <p:sp>
        <p:nvSpPr>
          <p:cNvPr id="5" name="Footer Placeholder 4">
            <a:extLst>
              <a:ext uri="{FF2B5EF4-FFF2-40B4-BE49-F238E27FC236}">
                <a16:creationId xmlns:a16="http://schemas.microsoft.com/office/drawing/2014/main" id="{615E6E9A-C2F3-F420-7D81-B659830B4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R"/>
          </a:p>
        </p:txBody>
      </p:sp>
      <p:sp>
        <p:nvSpPr>
          <p:cNvPr id="6" name="Slide Number Placeholder 5">
            <a:extLst>
              <a:ext uri="{FF2B5EF4-FFF2-40B4-BE49-F238E27FC236}">
                <a16:creationId xmlns:a16="http://schemas.microsoft.com/office/drawing/2014/main" id="{B3B4F8B8-D06A-A69D-1DCB-2FDB7BF76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F1DBC-8150-864F-8978-D831925C04EC}" type="slidenum">
              <a:rPr lang="en-KR" smtClean="0"/>
              <a:t>‹#›</a:t>
            </a:fld>
            <a:endParaRPr lang="en-KR"/>
          </a:p>
        </p:txBody>
      </p:sp>
    </p:spTree>
    <p:extLst>
      <p:ext uri="{BB962C8B-B14F-4D97-AF65-F5344CB8AC3E}">
        <p14:creationId xmlns:p14="http://schemas.microsoft.com/office/powerpoint/2010/main" val="176961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veloper.nvidia.com/blog/accelerating-fortran-do-concurrent-with-gpus-and-the-nvidia-hpc-sdk/" TargetMode="External"/><Relationship Id="rId2" Type="http://schemas.openxmlformats.org/officeDocument/2006/relationships/hyperlink" Target="https://developer.nvidia.com/blog/accelerating-standard-c-with-gpus-using-stdpar/" TargetMode="External"/><Relationship Id="rId1" Type="http://schemas.openxmlformats.org/officeDocument/2006/relationships/slideLayout" Target="../slideLayouts/slideLayout2.xml"/><Relationship Id="rId4" Type="http://schemas.openxmlformats.org/officeDocument/2006/relationships/hyperlink" Target="https://www.nvidia.com/en-us/on-demand/session/gtcspring23-S51074/?ncid=em-even-124008-vt3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292C-E725-08BC-C48E-776031BAF000}"/>
              </a:ext>
            </a:extLst>
          </p:cNvPr>
          <p:cNvSpPr>
            <a:spLocks noGrp="1"/>
          </p:cNvSpPr>
          <p:nvPr>
            <p:ph type="ctrTitle"/>
          </p:nvPr>
        </p:nvSpPr>
        <p:spPr/>
        <p:txBody>
          <a:bodyPr/>
          <a:lstStyle/>
          <a:p>
            <a:r>
              <a:rPr lang="en-US" dirty="0"/>
              <a:t>Parallel programming with standard Fortran and C++</a:t>
            </a:r>
            <a:endParaRPr lang="en-KR" dirty="0"/>
          </a:p>
        </p:txBody>
      </p:sp>
      <p:sp>
        <p:nvSpPr>
          <p:cNvPr id="3" name="Subtitle 2">
            <a:extLst>
              <a:ext uri="{FF2B5EF4-FFF2-40B4-BE49-F238E27FC236}">
                <a16:creationId xmlns:a16="http://schemas.microsoft.com/office/drawing/2014/main" id="{9FD6C73C-4C0F-8AFD-6438-D80422FE8099}"/>
              </a:ext>
            </a:extLst>
          </p:cNvPr>
          <p:cNvSpPr>
            <a:spLocks noGrp="1"/>
          </p:cNvSpPr>
          <p:nvPr>
            <p:ph type="subTitle" idx="1"/>
          </p:nvPr>
        </p:nvSpPr>
        <p:spPr/>
        <p:txBody>
          <a:bodyPr/>
          <a:lstStyle/>
          <a:p>
            <a:r>
              <a:rPr lang="en-KR" dirty="0"/>
              <a:t>Jongsoo Kim, KASI</a:t>
            </a:r>
          </a:p>
          <a:p>
            <a:r>
              <a:rPr lang="en-US" dirty="0"/>
              <a:t>P</a:t>
            </a:r>
            <a:r>
              <a:rPr lang="en-KR" dirty="0"/>
              <a:t>resentation at a runningLab meeting</a:t>
            </a:r>
          </a:p>
          <a:p>
            <a:r>
              <a:rPr lang="en-KR" dirty="0"/>
              <a:t>2023-06-21</a:t>
            </a:r>
          </a:p>
        </p:txBody>
      </p:sp>
    </p:spTree>
    <p:extLst>
      <p:ext uri="{BB962C8B-B14F-4D97-AF65-F5344CB8AC3E}">
        <p14:creationId xmlns:p14="http://schemas.microsoft.com/office/powerpoint/2010/main" val="202867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제목 1"/>
          <p:cNvSpPr>
            <a:spLocks noGrp="1"/>
          </p:cNvSpPr>
          <p:nvPr>
            <p:ph type="title"/>
          </p:nvPr>
        </p:nvSpPr>
        <p:spPr>
          <a:xfrm>
            <a:off x="994317" y="341707"/>
            <a:ext cx="10515600" cy="1325563"/>
          </a:xfrm>
        </p:spPr>
        <p:txBody>
          <a:bodyPr/>
          <a:lstStyle/>
          <a:p>
            <a:pPr algn="ctr"/>
            <a:r>
              <a:rPr lang="en-US" altLang="ko-KR" dirty="0"/>
              <a:t>AI (Arithmetic Intensity)</a:t>
            </a:r>
            <a:endParaRPr lang="ko-KR" altLang="en-US" dirty="0"/>
          </a:p>
        </p:txBody>
      </p:sp>
      <p:sp>
        <p:nvSpPr>
          <p:cNvPr id="13315" name="내용 개체 틀 2"/>
          <p:cNvSpPr>
            <a:spLocks noGrp="1"/>
          </p:cNvSpPr>
          <p:nvPr>
            <p:ph idx="1"/>
          </p:nvPr>
        </p:nvSpPr>
        <p:spPr>
          <a:xfrm>
            <a:off x="1561868" y="2010241"/>
            <a:ext cx="8832851" cy="4506052"/>
          </a:xfrm>
        </p:spPr>
        <p:txBody>
          <a:bodyPr>
            <a:normAutofit/>
          </a:bodyPr>
          <a:lstStyle/>
          <a:p>
            <a:pPr>
              <a:defRPr/>
            </a:pPr>
            <a:r>
              <a:rPr lang="en-US" altLang="ko-KR" dirty="0">
                <a:solidFill>
                  <a:srgbClr val="FF0000"/>
                </a:solidFill>
              </a:rPr>
              <a:t>Definition: number of operations per byte</a:t>
            </a:r>
          </a:p>
          <a:p>
            <a:pPr>
              <a:defRPr/>
            </a:pPr>
            <a:r>
              <a:rPr lang="en-US" altLang="ko-KR" dirty="0">
                <a:solidFill>
                  <a:schemeClr val="tx1"/>
                </a:solidFill>
              </a:rPr>
              <a:t>AI for a[N]+b[N]</a:t>
            </a:r>
          </a:p>
          <a:p>
            <a:pPr marL="0" indent="0">
              <a:buNone/>
              <a:defRPr/>
            </a:pPr>
            <a:r>
              <a:rPr lang="en-US" altLang="ko-KR" dirty="0"/>
              <a:t>   N</a:t>
            </a:r>
            <a:r>
              <a:rPr lang="en-US" altLang="ko-KR" dirty="0">
                <a:solidFill>
                  <a:schemeClr val="tx1"/>
                </a:solidFill>
              </a:rPr>
              <a:t> ops / 8N bytes  = 1/8 </a:t>
            </a:r>
            <a:endParaRPr lang="en-US" altLang="ko-KR" dirty="0"/>
          </a:p>
          <a:p>
            <a:pPr>
              <a:defRPr/>
            </a:pPr>
            <a:r>
              <a:rPr lang="en-US" altLang="ko-KR" dirty="0">
                <a:solidFill>
                  <a:schemeClr val="tx1"/>
                </a:solidFill>
              </a:rPr>
              <a:t>AI for A[N][</a:t>
            </a:r>
            <a:r>
              <a:rPr lang="en-US" altLang="ko-KR" dirty="0"/>
              <a:t>N] * </a:t>
            </a:r>
            <a:r>
              <a:rPr lang="en-US" altLang="ko-KR" dirty="0">
                <a:solidFill>
                  <a:schemeClr val="tx1"/>
                </a:solidFill>
              </a:rPr>
              <a:t>B[N][</a:t>
            </a:r>
            <a:r>
              <a:rPr lang="en-US" altLang="ko-KR" dirty="0"/>
              <a:t>N</a:t>
            </a:r>
            <a:r>
              <a:rPr lang="en-US" altLang="ko-KR" dirty="0">
                <a:solidFill>
                  <a:schemeClr val="tx1"/>
                </a:solidFill>
              </a:rPr>
              <a:t>]</a:t>
            </a:r>
          </a:p>
          <a:p>
            <a:pPr marL="0" indent="0">
              <a:buNone/>
              <a:defRPr/>
            </a:pPr>
            <a:r>
              <a:rPr lang="en-US" altLang="ko-KR" dirty="0"/>
              <a:t>   2N</a:t>
            </a:r>
            <a:r>
              <a:rPr lang="en-US" altLang="ko-KR" baseline="30000" dirty="0"/>
              <a:t>3</a:t>
            </a:r>
            <a:r>
              <a:rPr lang="en-US" altLang="ko-KR" dirty="0"/>
              <a:t> </a:t>
            </a:r>
            <a:r>
              <a:rPr lang="en-US" altLang="ko-KR" dirty="0">
                <a:solidFill>
                  <a:schemeClr val="tx1"/>
                </a:solidFill>
              </a:rPr>
              <a:t>ops</a:t>
            </a:r>
            <a:r>
              <a:rPr lang="en-US" altLang="ko-KR" i="1" dirty="0">
                <a:solidFill>
                  <a:schemeClr val="tx1"/>
                </a:solidFill>
              </a:rPr>
              <a:t>/ </a:t>
            </a:r>
            <a:r>
              <a:rPr lang="en-US" altLang="ko-KR" dirty="0"/>
              <a:t>8N</a:t>
            </a:r>
            <a:r>
              <a:rPr lang="en-US" altLang="ko-KR" baseline="30000" dirty="0"/>
              <a:t>2</a:t>
            </a:r>
            <a:r>
              <a:rPr lang="en-US" altLang="ko-KR" dirty="0"/>
              <a:t> </a:t>
            </a:r>
            <a:r>
              <a:rPr lang="en-US" altLang="ko-KR" dirty="0">
                <a:solidFill>
                  <a:schemeClr val="tx1"/>
                </a:solidFill>
              </a:rPr>
              <a:t>bytes = </a:t>
            </a:r>
            <a:r>
              <a:rPr lang="en-US" altLang="ko-KR" dirty="0"/>
              <a:t>N/4</a:t>
            </a:r>
            <a:endParaRPr lang="en-US" altLang="ko-KR" baseline="-25000" dirty="0">
              <a:solidFill>
                <a:schemeClr val="tx1"/>
              </a:solidFill>
            </a:endParaRPr>
          </a:p>
          <a:p>
            <a:pPr>
              <a:defRPr/>
            </a:pPr>
            <a:r>
              <a:rPr lang="en-US" altLang="ko-KR" dirty="0">
                <a:solidFill>
                  <a:srgbClr val="FF0000"/>
                </a:solidFill>
              </a:rPr>
              <a:t>If AI ~ 1</a:t>
            </a:r>
            <a:r>
              <a:rPr lang="en-US" altLang="ko-KR" dirty="0">
                <a:solidFill>
                  <a:schemeClr val="tx1"/>
                </a:solidFill>
              </a:rPr>
              <a:t>, p</a:t>
            </a:r>
            <a:r>
              <a:rPr lang="en-US" altLang="ko-KR" dirty="0"/>
              <a:t>erformance = AI x memory BW</a:t>
            </a:r>
          </a:p>
          <a:p>
            <a:pPr>
              <a:defRPr/>
            </a:pPr>
            <a:r>
              <a:rPr lang="en-US" altLang="ko-KR" dirty="0">
                <a:solidFill>
                  <a:srgbClr val="FF0000"/>
                </a:solidFill>
              </a:rPr>
              <a:t>If AI &gt;&gt; 1 </a:t>
            </a:r>
            <a:r>
              <a:rPr lang="en-US" altLang="ko-KR" dirty="0">
                <a:solidFill>
                  <a:schemeClr val="tx1"/>
                </a:solidFill>
                <a:sym typeface="Wingdings" pitchFamily="2" charset="2"/>
              </a:rPr>
              <a:t>better performance</a:t>
            </a:r>
          </a:p>
        </p:txBody>
      </p:sp>
    </p:spTree>
    <p:extLst>
      <p:ext uri="{BB962C8B-B14F-4D97-AF65-F5344CB8AC3E}">
        <p14:creationId xmlns:p14="http://schemas.microsoft.com/office/powerpoint/2010/main" val="94141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326A-0E35-6CF6-9A41-B012798F5113}"/>
              </a:ext>
            </a:extLst>
          </p:cNvPr>
          <p:cNvSpPr>
            <a:spLocks noGrp="1"/>
          </p:cNvSpPr>
          <p:nvPr>
            <p:ph type="title"/>
          </p:nvPr>
        </p:nvSpPr>
        <p:spPr>
          <a:xfrm>
            <a:off x="374336" y="-113755"/>
            <a:ext cx="10515600" cy="1325563"/>
          </a:xfrm>
        </p:spPr>
        <p:txBody>
          <a:bodyPr/>
          <a:lstStyle/>
          <a:p>
            <a:r>
              <a:rPr lang="en-KR" dirty="0"/>
              <a:t>Analyticcal solution to Laplace equation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C6F87C5-8C0B-D445-E177-05E2FB019DB1}"/>
                  </a:ext>
                </a:extLst>
              </p:cNvPr>
              <p:cNvSpPr txBox="1"/>
              <p:nvPr/>
            </p:nvSpPr>
            <p:spPr>
              <a:xfrm>
                <a:off x="2365402" y="1574580"/>
                <a:ext cx="1726883"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KR" sz="3600" i="1" smtClean="0">
                              <a:latin typeface="Cambria Math" panose="02040503050406030204" pitchFamily="18" charset="0"/>
                            </a:rPr>
                          </m:ctrlPr>
                        </m:sSupPr>
                        <m:e>
                          <m:r>
                            <m:rPr>
                              <m:sty m:val="p"/>
                            </m:rPr>
                            <a:rPr lang="en-KR" sz="3600" i="1" smtClean="0">
                              <a:latin typeface="Cambria Math" panose="02040503050406030204" pitchFamily="18" charset="0"/>
                              <a:ea typeface="Cambria Math" panose="02040503050406030204" pitchFamily="18" charset="0"/>
                            </a:rPr>
                            <m:t>∇</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𝑢</m:t>
                      </m:r>
                      <m:r>
                        <a:rPr lang="en-US" sz="3600" b="0" i="1" smtClean="0">
                          <a:latin typeface="Cambria Math" panose="02040503050406030204" pitchFamily="18" charset="0"/>
                        </a:rPr>
                        <m:t>=0</m:t>
                      </m:r>
                    </m:oMath>
                  </m:oMathPara>
                </a14:m>
                <a:endParaRPr lang="en-KR" sz="3600" dirty="0"/>
              </a:p>
            </p:txBody>
          </p:sp>
        </mc:Choice>
        <mc:Fallback>
          <p:sp>
            <p:nvSpPr>
              <p:cNvPr id="6" name="TextBox 5">
                <a:extLst>
                  <a:ext uri="{FF2B5EF4-FFF2-40B4-BE49-F238E27FC236}">
                    <a16:creationId xmlns:a16="http://schemas.microsoft.com/office/drawing/2014/main" id="{5C6F87C5-8C0B-D445-E177-05E2FB019DB1}"/>
                  </a:ext>
                </a:extLst>
              </p:cNvPr>
              <p:cNvSpPr txBox="1">
                <a:spLocks noRot="1" noChangeAspect="1" noMove="1" noResize="1" noEditPoints="1" noAdjustHandles="1" noChangeArrowheads="1" noChangeShapeType="1" noTextEdit="1"/>
              </p:cNvSpPr>
              <p:nvPr/>
            </p:nvSpPr>
            <p:spPr>
              <a:xfrm>
                <a:off x="2365402" y="1574580"/>
                <a:ext cx="1726883" cy="553998"/>
              </a:xfrm>
              <a:prstGeom prst="rect">
                <a:avLst/>
              </a:prstGeom>
              <a:blipFill>
                <a:blip r:embed="rId2"/>
                <a:stretch>
                  <a:fillRect l="-5839" r="-5109" b="-6667"/>
                </a:stretch>
              </a:blipFill>
            </p:spPr>
            <p:txBody>
              <a:bodyPr/>
              <a:lstStyle/>
              <a:p>
                <a:r>
                  <a:rPr lang="en-KR">
                    <a:noFill/>
                  </a:rPr>
                  <a:t> </a:t>
                </a:r>
              </a:p>
            </p:txBody>
          </p:sp>
        </mc:Fallback>
      </mc:AlternateContent>
      <p:sp>
        <p:nvSpPr>
          <p:cNvPr id="7" name="Rectangle 6">
            <a:extLst>
              <a:ext uri="{FF2B5EF4-FFF2-40B4-BE49-F238E27FC236}">
                <a16:creationId xmlns:a16="http://schemas.microsoft.com/office/drawing/2014/main" id="{25ACD140-0163-B345-4E9D-2587E73E69EA}"/>
              </a:ext>
            </a:extLst>
          </p:cNvPr>
          <p:cNvSpPr/>
          <p:nvPr/>
        </p:nvSpPr>
        <p:spPr>
          <a:xfrm>
            <a:off x="2003751" y="3677155"/>
            <a:ext cx="2517289" cy="216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D9491CE-6478-6E4C-BCE7-02EBFC401E87}"/>
                  </a:ext>
                </a:extLst>
              </p:cNvPr>
              <p:cNvSpPr txBox="1"/>
              <p:nvPr/>
            </p:nvSpPr>
            <p:spPr>
              <a:xfrm>
                <a:off x="1204857" y="4619799"/>
                <a:ext cx="62138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m:t>
                      </m:r>
                    </m:oMath>
                  </m:oMathPara>
                </a14:m>
                <a:endParaRPr lang="en-KR" dirty="0"/>
              </a:p>
            </p:txBody>
          </p:sp>
        </mc:Choice>
        <mc:Fallback>
          <p:sp>
            <p:nvSpPr>
              <p:cNvPr id="8" name="TextBox 7">
                <a:extLst>
                  <a:ext uri="{FF2B5EF4-FFF2-40B4-BE49-F238E27FC236}">
                    <a16:creationId xmlns:a16="http://schemas.microsoft.com/office/drawing/2014/main" id="{2D9491CE-6478-6E4C-BCE7-02EBFC401E87}"/>
                  </a:ext>
                </a:extLst>
              </p:cNvPr>
              <p:cNvSpPr txBox="1">
                <a:spLocks noRot="1" noChangeAspect="1" noMove="1" noResize="1" noEditPoints="1" noAdjustHandles="1" noChangeArrowheads="1" noChangeShapeType="1" noTextEdit="1"/>
              </p:cNvSpPr>
              <p:nvPr/>
            </p:nvSpPr>
            <p:spPr>
              <a:xfrm>
                <a:off x="1204857" y="4619799"/>
                <a:ext cx="621389" cy="276999"/>
              </a:xfrm>
              <a:prstGeom prst="rect">
                <a:avLst/>
              </a:prstGeom>
              <a:blipFill>
                <a:blip r:embed="rId3"/>
                <a:stretch>
                  <a:fillRect l="-6122" r="-8163" b="-4348"/>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3AA23FD-34A2-8EA8-C8BB-5B91AAA4D93C}"/>
                  </a:ext>
                </a:extLst>
              </p:cNvPr>
              <p:cNvSpPr txBox="1"/>
              <p:nvPr/>
            </p:nvSpPr>
            <p:spPr>
              <a:xfrm>
                <a:off x="3037762" y="5930892"/>
                <a:ext cx="62138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m:t>
                      </m:r>
                    </m:oMath>
                  </m:oMathPara>
                </a14:m>
                <a:endParaRPr lang="en-KR" dirty="0"/>
              </a:p>
            </p:txBody>
          </p:sp>
        </mc:Choice>
        <mc:Fallback>
          <p:sp>
            <p:nvSpPr>
              <p:cNvPr id="9" name="TextBox 8">
                <a:extLst>
                  <a:ext uri="{FF2B5EF4-FFF2-40B4-BE49-F238E27FC236}">
                    <a16:creationId xmlns:a16="http://schemas.microsoft.com/office/drawing/2014/main" id="{63AA23FD-34A2-8EA8-C8BB-5B91AAA4D93C}"/>
                  </a:ext>
                </a:extLst>
              </p:cNvPr>
              <p:cNvSpPr txBox="1">
                <a:spLocks noRot="1" noChangeAspect="1" noMove="1" noResize="1" noEditPoints="1" noAdjustHandles="1" noChangeArrowheads="1" noChangeShapeType="1" noTextEdit="1"/>
              </p:cNvSpPr>
              <p:nvPr/>
            </p:nvSpPr>
            <p:spPr>
              <a:xfrm>
                <a:off x="3037762" y="5930892"/>
                <a:ext cx="621389" cy="276999"/>
              </a:xfrm>
              <a:prstGeom prst="rect">
                <a:avLst/>
              </a:prstGeom>
              <a:blipFill>
                <a:blip r:embed="rId4"/>
                <a:stretch>
                  <a:fillRect l="-6122" r="-8163" b="-9091"/>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15B19E9-80EA-4DDB-EB8E-4AD4F261D286}"/>
                  </a:ext>
                </a:extLst>
              </p:cNvPr>
              <p:cNvSpPr txBox="1"/>
              <p:nvPr/>
            </p:nvSpPr>
            <p:spPr>
              <a:xfrm>
                <a:off x="2918150" y="3308707"/>
                <a:ext cx="62138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m:t>
                      </m:r>
                    </m:oMath>
                  </m:oMathPara>
                </a14:m>
                <a:endParaRPr lang="en-KR" dirty="0"/>
              </a:p>
            </p:txBody>
          </p:sp>
        </mc:Choice>
        <mc:Fallback>
          <p:sp>
            <p:nvSpPr>
              <p:cNvPr id="10" name="TextBox 9">
                <a:extLst>
                  <a:ext uri="{FF2B5EF4-FFF2-40B4-BE49-F238E27FC236}">
                    <a16:creationId xmlns:a16="http://schemas.microsoft.com/office/drawing/2014/main" id="{315B19E9-80EA-4DDB-EB8E-4AD4F261D286}"/>
                  </a:ext>
                </a:extLst>
              </p:cNvPr>
              <p:cNvSpPr txBox="1">
                <a:spLocks noRot="1" noChangeAspect="1" noMove="1" noResize="1" noEditPoints="1" noAdjustHandles="1" noChangeArrowheads="1" noChangeShapeType="1" noTextEdit="1"/>
              </p:cNvSpPr>
              <p:nvPr/>
            </p:nvSpPr>
            <p:spPr>
              <a:xfrm>
                <a:off x="2918150" y="3308707"/>
                <a:ext cx="621389" cy="276999"/>
              </a:xfrm>
              <a:prstGeom prst="rect">
                <a:avLst/>
              </a:prstGeom>
              <a:blipFill>
                <a:blip r:embed="rId3"/>
                <a:stretch>
                  <a:fillRect l="-4000" r="-8000" b="-4348"/>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680BD46-EBDB-B355-7544-D40605AC041E}"/>
                  </a:ext>
                </a:extLst>
              </p:cNvPr>
              <p:cNvSpPr txBox="1"/>
              <p:nvPr/>
            </p:nvSpPr>
            <p:spPr>
              <a:xfrm>
                <a:off x="4700095" y="4619798"/>
                <a:ext cx="62138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=1</m:t>
                      </m:r>
                    </m:oMath>
                  </m:oMathPara>
                </a14:m>
                <a:endParaRPr lang="en-KR" dirty="0"/>
              </a:p>
            </p:txBody>
          </p:sp>
        </mc:Choice>
        <mc:Fallback>
          <p:sp>
            <p:nvSpPr>
              <p:cNvPr id="11" name="TextBox 10">
                <a:extLst>
                  <a:ext uri="{FF2B5EF4-FFF2-40B4-BE49-F238E27FC236}">
                    <a16:creationId xmlns:a16="http://schemas.microsoft.com/office/drawing/2014/main" id="{A680BD46-EBDB-B355-7544-D40605AC041E}"/>
                  </a:ext>
                </a:extLst>
              </p:cNvPr>
              <p:cNvSpPr txBox="1">
                <a:spLocks noRot="1" noChangeAspect="1" noMove="1" noResize="1" noEditPoints="1" noAdjustHandles="1" noChangeArrowheads="1" noChangeShapeType="1" noTextEdit="1"/>
              </p:cNvSpPr>
              <p:nvPr/>
            </p:nvSpPr>
            <p:spPr>
              <a:xfrm>
                <a:off x="4700095" y="4619798"/>
                <a:ext cx="621389" cy="276999"/>
              </a:xfrm>
              <a:prstGeom prst="rect">
                <a:avLst/>
              </a:prstGeom>
              <a:blipFill>
                <a:blip r:embed="rId5"/>
                <a:stretch>
                  <a:fillRect l="-6000" r="-6000" b="-4348"/>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B1642CA-7F3A-10EE-65FF-B4BCFE64A2A2}"/>
                  </a:ext>
                </a:extLst>
              </p:cNvPr>
              <p:cNvSpPr txBox="1"/>
              <p:nvPr/>
            </p:nvSpPr>
            <p:spPr>
              <a:xfrm>
                <a:off x="1728835" y="5955107"/>
                <a:ext cx="5498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m:t>
                      </m:r>
                    </m:oMath>
                  </m:oMathPara>
                </a14:m>
                <a:endParaRPr lang="en-KR" dirty="0"/>
              </a:p>
            </p:txBody>
          </p:sp>
        </mc:Choice>
        <mc:Fallback>
          <p:sp>
            <p:nvSpPr>
              <p:cNvPr id="12" name="TextBox 11">
                <a:extLst>
                  <a:ext uri="{FF2B5EF4-FFF2-40B4-BE49-F238E27FC236}">
                    <a16:creationId xmlns:a16="http://schemas.microsoft.com/office/drawing/2014/main" id="{AB1642CA-7F3A-10EE-65FF-B4BCFE64A2A2}"/>
                  </a:ext>
                </a:extLst>
              </p:cNvPr>
              <p:cNvSpPr txBox="1">
                <a:spLocks noRot="1" noChangeAspect="1" noMove="1" noResize="1" noEditPoints="1" noAdjustHandles="1" noChangeArrowheads="1" noChangeShapeType="1" noTextEdit="1"/>
              </p:cNvSpPr>
              <p:nvPr/>
            </p:nvSpPr>
            <p:spPr>
              <a:xfrm>
                <a:off x="1728835" y="5955107"/>
                <a:ext cx="549831" cy="276999"/>
              </a:xfrm>
              <a:prstGeom prst="rect">
                <a:avLst/>
              </a:prstGeom>
              <a:blipFill>
                <a:blip r:embed="rId6"/>
                <a:stretch>
                  <a:fillRect l="-15909" r="-13636" b="-34783"/>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DF40FCD-626E-0EDD-74CD-40E2345B9045}"/>
                  </a:ext>
                </a:extLst>
              </p:cNvPr>
              <p:cNvSpPr txBox="1"/>
              <p:nvPr/>
            </p:nvSpPr>
            <p:spPr>
              <a:xfrm>
                <a:off x="1588797" y="3342324"/>
                <a:ext cx="5498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m:t>
                      </m:r>
                    </m:oMath>
                  </m:oMathPara>
                </a14:m>
                <a:endParaRPr lang="en-KR" dirty="0"/>
              </a:p>
            </p:txBody>
          </p:sp>
        </mc:Choice>
        <mc:Fallback>
          <p:sp>
            <p:nvSpPr>
              <p:cNvPr id="13" name="TextBox 12">
                <a:extLst>
                  <a:ext uri="{FF2B5EF4-FFF2-40B4-BE49-F238E27FC236}">
                    <a16:creationId xmlns:a16="http://schemas.microsoft.com/office/drawing/2014/main" id="{CDF40FCD-626E-0EDD-74CD-40E2345B9045}"/>
                  </a:ext>
                </a:extLst>
              </p:cNvPr>
              <p:cNvSpPr txBox="1">
                <a:spLocks noRot="1" noChangeAspect="1" noMove="1" noResize="1" noEditPoints="1" noAdjustHandles="1" noChangeArrowheads="1" noChangeShapeType="1" noTextEdit="1"/>
              </p:cNvSpPr>
              <p:nvPr/>
            </p:nvSpPr>
            <p:spPr>
              <a:xfrm>
                <a:off x="1588797" y="3342324"/>
                <a:ext cx="549831" cy="276999"/>
              </a:xfrm>
              <a:prstGeom prst="rect">
                <a:avLst/>
              </a:prstGeom>
              <a:blipFill>
                <a:blip r:embed="rId7"/>
                <a:stretch>
                  <a:fillRect l="-15909" t="-4348" r="-13636" b="-30435"/>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2C7DBEFC-78A4-BBB6-E357-344E44A69450}"/>
                  </a:ext>
                </a:extLst>
              </p:cNvPr>
              <p:cNvSpPr txBox="1"/>
              <p:nvPr/>
            </p:nvSpPr>
            <p:spPr>
              <a:xfrm>
                <a:off x="4319786" y="5868673"/>
                <a:ext cx="5498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m:t>
                      </m:r>
                    </m:oMath>
                  </m:oMathPara>
                </a14:m>
                <a:endParaRPr lang="en-KR" dirty="0"/>
              </a:p>
            </p:txBody>
          </p:sp>
        </mc:Choice>
        <mc:Fallback>
          <p:sp>
            <p:nvSpPr>
              <p:cNvPr id="14" name="TextBox 13">
                <a:extLst>
                  <a:ext uri="{FF2B5EF4-FFF2-40B4-BE49-F238E27FC236}">
                    <a16:creationId xmlns:a16="http://schemas.microsoft.com/office/drawing/2014/main" id="{2C7DBEFC-78A4-BBB6-E357-344E44A69450}"/>
                  </a:ext>
                </a:extLst>
              </p:cNvPr>
              <p:cNvSpPr txBox="1">
                <a:spLocks noRot="1" noChangeAspect="1" noMove="1" noResize="1" noEditPoints="1" noAdjustHandles="1" noChangeArrowheads="1" noChangeShapeType="1" noTextEdit="1"/>
              </p:cNvSpPr>
              <p:nvPr/>
            </p:nvSpPr>
            <p:spPr>
              <a:xfrm>
                <a:off x="4319786" y="5868673"/>
                <a:ext cx="549831" cy="276999"/>
              </a:xfrm>
              <a:prstGeom prst="rect">
                <a:avLst/>
              </a:prstGeom>
              <a:blipFill>
                <a:blip r:embed="rId8"/>
                <a:stretch>
                  <a:fillRect l="-15909" t="-4545" r="-13636" b="-40909"/>
                </a:stretch>
              </a:blipFill>
            </p:spPr>
            <p:txBody>
              <a:bodyPr/>
              <a:lstStyle/>
              <a:p>
                <a:r>
                  <a:rPr lang="en-KR">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8231348-34A9-FD9B-E649-9D1C99224AB7}"/>
                  </a:ext>
                </a:extLst>
              </p:cNvPr>
              <p:cNvSpPr txBox="1"/>
              <p:nvPr/>
            </p:nvSpPr>
            <p:spPr>
              <a:xfrm>
                <a:off x="4282681" y="3309076"/>
                <a:ext cx="5498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m:t>
                      </m:r>
                    </m:oMath>
                  </m:oMathPara>
                </a14:m>
                <a:endParaRPr lang="en-KR" dirty="0"/>
              </a:p>
            </p:txBody>
          </p:sp>
        </mc:Choice>
        <mc:Fallback>
          <p:sp>
            <p:nvSpPr>
              <p:cNvPr id="15" name="TextBox 14">
                <a:extLst>
                  <a:ext uri="{FF2B5EF4-FFF2-40B4-BE49-F238E27FC236}">
                    <a16:creationId xmlns:a16="http://schemas.microsoft.com/office/drawing/2014/main" id="{C8231348-34A9-FD9B-E649-9D1C99224AB7}"/>
                  </a:ext>
                </a:extLst>
              </p:cNvPr>
              <p:cNvSpPr txBox="1">
                <a:spLocks noRot="1" noChangeAspect="1" noMove="1" noResize="1" noEditPoints="1" noAdjustHandles="1" noChangeArrowheads="1" noChangeShapeType="1" noTextEdit="1"/>
              </p:cNvSpPr>
              <p:nvPr/>
            </p:nvSpPr>
            <p:spPr>
              <a:xfrm>
                <a:off x="4282681" y="3309076"/>
                <a:ext cx="549831" cy="276999"/>
              </a:xfrm>
              <a:prstGeom prst="rect">
                <a:avLst/>
              </a:prstGeom>
              <a:blipFill>
                <a:blip r:embed="rId9"/>
                <a:stretch>
                  <a:fillRect l="-15909" r="-13636" b="-34783"/>
                </a:stretch>
              </a:blipFill>
            </p:spPr>
            <p:txBody>
              <a:bodyPr/>
              <a:lstStyle/>
              <a:p>
                <a:r>
                  <a:rPr lang="en-KR">
                    <a:noFill/>
                  </a:rPr>
                  <a:t> </a:t>
                </a:r>
              </a:p>
            </p:txBody>
          </p:sp>
        </mc:Fallback>
      </mc:AlternateContent>
      <p:sp>
        <p:nvSpPr>
          <p:cNvPr id="16" name="TextBox 15">
            <a:extLst>
              <a:ext uri="{FF2B5EF4-FFF2-40B4-BE49-F238E27FC236}">
                <a16:creationId xmlns:a16="http://schemas.microsoft.com/office/drawing/2014/main" id="{303351C4-6CF6-C78F-9412-725D8909692C}"/>
              </a:ext>
            </a:extLst>
          </p:cNvPr>
          <p:cNvSpPr txBox="1"/>
          <p:nvPr/>
        </p:nvSpPr>
        <p:spPr>
          <a:xfrm>
            <a:off x="942878" y="2579730"/>
            <a:ext cx="2061334" cy="369332"/>
          </a:xfrm>
          <a:prstGeom prst="rect">
            <a:avLst/>
          </a:prstGeom>
          <a:noFill/>
        </p:spPr>
        <p:txBody>
          <a:bodyPr wrap="none" rtlCol="0">
            <a:spAutoFit/>
          </a:bodyPr>
          <a:lstStyle/>
          <a:p>
            <a:r>
              <a:rPr lang="en-KR" dirty="0"/>
              <a:t>Boundary Condition</a:t>
            </a:r>
          </a:p>
        </p:txBody>
      </p:sp>
      <mc:AlternateContent xmlns:mc="http://schemas.openxmlformats.org/markup-compatibility/2006">
        <mc:Choice xmlns:a14="http://schemas.microsoft.com/office/drawing/2010/main" Requires="a14">
          <p:sp>
            <p:nvSpPr>
              <p:cNvPr id="18" name="Content Placeholder 17">
                <a:extLst>
                  <a:ext uri="{FF2B5EF4-FFF2-40B4-BE49-F238E27FC236}">
                    <a16:creationId xmlns:a16="http://schemas.microsoft.com/office/drawing/2014/main" id="{D08F19EE-9881-5B9C-F971-DCB882CBC127}"/>
                  </a:ext>
                </a:extLst>
              </p:cNvPr>
              <p:cNvSpPr>
                <a:spLocks noGrp="1"/>
              </p:cNvSpPr>
              <p:nvPr>
                <p:ph idx="1"/>
              </p:nvPr>
            </p:nvSpPr>
            <p:spPr>
              <a:xfrm>
                <a:off x="5924659" y="943141"/>
                <a:ext cx="5357261" cy="4351338"/>
              </a:xfrm>
            </p:spPr>
            <p:txBody>
              <a:bodyPr/>
              <a:lstStyle/>
              <a:p>
                <a:pPr marL="0" indent="0">
                  <a:buNone/>
                </a:pPr>
                <a14:m>
                  <m:oMath xmlns:m="http://schemas.openxmlformats.org/officeDocument/2006/math">
                    <m:nary>
                      <m:naryPr>
                        <m:chr m:val="∑"/>
                        <m:ctrlPr>
                          <a:rPr lang="en-KR"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KR" i="1" smtClean="0">
                            <a:latin typeface="Cambria Math" panose="02040503050406030204" pitchFamily="18" charset="0"/>
                            <a:ea typeface="Cambria Math" panose="02040503050406030204" pitchFamily="18" charset="0"/>
                          </a:rPr>
                          <m:t>∞</m:t>
                        </m:r>
                      </m:sup>
                      <m:e>
                        <m:f>
                          <m:fPr>
                            <m:ctrlPr>
                              <a:rPr lang="en-KR"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sinh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den>
                        </m:f>
                      </m:e>
                    </m:nary>
                  </m:oMath>
                </a14:m>
                <a:r>
                  <a:rPr lang="en-KR" dirty="0"/>
                  <a:t>(1- cos(n</a:t>
                </a:r>
                <a14:m>
                  <m:oMath xmlns:m="http://schemas.openxmlformats.org/officeDocument/2006/math">
                    <m:r>
                      <a:rPr lang="en-KR"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𝑥</m:t>
                              </m:r>
                            </m:e>
                          </m:d>
                        </m:e>
                      </m:func>
                      <m:r>
                        <m:rPr>
                          <m:sty m:val="p"/>
                        </m:rPr>
                        <a:rPr lang="en-US" b="0" i="0" smtClean="0">
                          <a:latin typeface="Cambria Math" panose="02040503050406030204" pitchFamily="18" charset="0"/>
                          <a:ea typeface="Cambria Math" panose="02040503050406030204" pitchFamily="18" charset="0"/>
                        </a:rPr>
                        <m:t>sinh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m:oMathPara>
                </a14:m>
                <a:endParaRPr lang="en-KR" dirty="0"/>
              </a:p>
            </p:txBody>
          </p:sp>
        </mc:Choice>
        <mc:Fallback>
          <p:sp>
            <p:nvSpPr>
              <p:cNvPr id="18" name="Content Placeholder 17">
                <a:extLst>
                  <a:ext uri="{FF2B5EF4-FFF2-40B4-BE49-F238E27FC236}">
                    <a16:creationId xmlns:a16="http://schemas.microsoft.com/office/drawing/2014/main" id="{D08F19EE-9881-5B9C-F971-DCB882CBC127}"/>
                  </a:ext>
                </a:extLst>
              </p:cNvPr>
              <p:cNvSpPr>
                <a:spLocks noGrp="1" noRot="1" noChangeAspect="1" noMove="1" noResize="1" noEditPoints="1" noAdjustHandles="1" noChangeArrowheads="1" noChangeShapeType="1" noTextEdit="1"/>
              </p:cNvSpPr>
              <p:nvPr>
                <p:ph idx="1"/>
              </p:nvPr>
            </p:nvSpPr>
            <p:spPr>
              <a:xfrm>
                <a:off x="5924659" y="943141"/>
                <a:ext cx="5357261" cy="4351338"/>
              </a:xfrm>
              <a:blipFill>
                <a:blip r:embed="rId10"/>
                <a:stretch>
                  <a:fillRect l="-10165" t="-14535"/>
                </a:stretch>
              </a:blipFill>
            </p:spPr>
            <p:txBody>
              <a:bodyPr/>
              <a:lstStyle/>
              <a:p>
                <a:r>
                  <a:rPr lang="en-KR">
                    <a:noFill/>
                  </a:rPr>
                  <a:t> </a:t>
                </a:r>
              </a:p>
            </p:txBody>
          </p:sp>
        </mc:Fallback>
      </mc:AlternateContent>
      <p:pic>
        <p:nvPicPr>
          <p:cNvPr id="19" name="Content Placeholder 4">
            <a:extLst>
              <a:ext uri="{FF2B5EF4-FFF2-40B4-BE49-F238E27FC236}">
                <a16:creationId xmlns:a16="http://schemas.microsoft.com/office/drawing/2014/main" id="{A17C03C7-93CB-1FAB-3163-3A41CFE49762}"/>
              </a:ext>
            </a:extLst>
          </p:cNvPr>
          <p:cNvPicPr>
            <a:picLocks noChangeAspect="1"/>
          </p:cNvPicPr>
          <p:nvPr/>
        </p:nvPicPr>
        <p:blipFill>
          <a:blip r:embed="rId11"/>
          <a:stretch>
            <a:fillRect/>
          </a:stretch>
        </p:blipFill>
        <p:spPr>
          <a:xfrm>
            <a:off x="5991930" y="2270117"/>
            <a:ext cx="4995213" cy="3961989"/>
          </a:xfrm>
          <a:prstGeom prst="rect">
            <a:avLst/>
          </a:prstGeom>
        </p:spPr>
      </p:pic>
    </p:spTree>
    <p:extLst>
      <p:ext uri="{BB962C8B-B14F-4D97-AF65-F5344CB8AC3E}">
        <p14:creationId xmlns:p14="http://schemas.microsoft.com/office/powerpoint/2010/main" val="375814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2132-5B68-C3D8-5D75-B7B6C0BC6FF2}"/>
              </a:ext>
            </a:extLst>
          </p:cNvPr>
          <p:cNvSpPr>
            <a:spLocks noGrp="1"/>
          </p:cNvSpPr>
          <p:nvPr>
            <p:ph type="title"/>
          </p:nvPr>
        </p:nvSpPr>
        <p:spPr/>
        <p:txBody>
          <a:bodyPr/>
          <a:lstStyle/>
          <a:p>
            <a:pPr algn="just"/>
            <a:r>
              <a:rPr lang="en-US" dirty="0"/>
              <a:t>Jacobi method to Laplace equation</a:t>
            </a:r>
            <a:endParaRPr lang="en-KR"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CE696AB-CE64-D6FD-90D7-893178F791C4}"/>
                  </a:ext>
                </a:extLst>
              </p:cNvPr>
              <p:cNvSpPr>
                <a:spLocks noGrp="1"/>
              </p:cNvSpPr>
              <p:nvPr>
                <p:ph idx="1"/>
              </p:nvPr>
            </p:nvSpPr>
            <p:spPr/>
            <p:txBody>
              <a:bodyPr>
                <a:normAutofit/>
              </a:bodyPr>
              <a:lstStyle/>
              <a:p>
                <a:r>
                  <a:rPr lang="en-US" dirty="0"/>
                  <a:t>F</a:t>
                </a:r>
                <a:r>
                  <a:rPr lang="en-KR" dirty="0"/>
                  <a:t>our point difference equation</a:t>
                </a:r>
              </a:p>
              <a:p>
                <a:pPr lvl="1"/>
                <a14:m>
                  <m:oMath xmlns:m="http://schemas.openxmlformats.org/officeDocument/2006/math">
                    <m:sSup>
                      <m:sSupPr>
                        <m:ctrlPr>
                          <a:rPr lang="en-KR" i="1" smtClean="0">
                            <a:latin typeface="Cambria Math" panose="02040503050406030204" pitchFamily="18" charset="0"/>
                          </a:rPr>
                        </m:ctrlPr>
                      </m:sSupPr>
                      <m:e>
                        <m:r>
                          <m:rPr>
                            <m:sty m:val="p"/>
                          </m:rPr>
                          <a:rPr lang="en-KR"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KR" dirty="0"/>
                  <a:t> </a:t>
                </a:r>
                <a14:m>
                  <m:oMath xmlns:m="http://schemas.openxmlformats.org/officeDocument/2006/math">
                    <m:f>
                      <m:fPr>
                        <m:ctrlPr>
                          <a:rPr lang="en-KR" i="1" dirty="0" smtClean="0">
                            <a:latin typeface="Cambria Math" panose="02040503050406030204" pitchFamily="18" charset="0"/>
                          </a:rPr>
                        </m:ctrlPr>
                      </m:fPr>
                      <m:num>
                        <m:sSub>
                          <m:sSubPr>
                            <m:ctrlPr>
                              <a:rPr lang="en-KR"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−1,</m:t>
                            </m:r>
                            <m:r>
                              <a:rPr lang="en-US" b="0" i="1" dirty="0" smtClean="0">
                                <a:latin typeface="Cambria Math" panose="02040503050406030204" pitchFamily="18" charset="0"/>
                              </a:rPr>
                              <m:t>𝑗</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r>
                              <a:rPr lang="en-US" b="0" i="1" dirty="0" smtClean="0">
                                <a:latin typeface="Cambria Math" panose="02040503050406030204" pitchFamily="18" charset="0"/>
                              </a:rPr>
                              <m:t>−1</m:t>
                            </m:r>
                          </m:sub>
                        </m:sSub>
                        <m:r>
                          <a:rPr lang="en-US" b="0" i="1" dirty="0" smtClean="0">
                            <a:latin typeface="Cambria Math" panose="02040503050406030204" pitchFamily="18" charset="0"/>
                          </a:rPr>
                          <m:t>−4</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sub>
                        </m:sSub>
                      </m:num>
                      <m:den>
                        <m:sSup>
                          <m:sSupPr>
                            <m:ctrlPr>
                              <a:rPr lang="en-KR" i="1" dirty="0" smtClean="0">
                                <a:latin typeface="Cambria Math" panose="02040503050406030204" pitchFamily="18" charset="0"/>
                              </a:rPr>
                            </m:ctrlPr>
                          </m:sSupPr>
                          <m:e>
                            <m:r>
                              <a:rPr lang="en-US" b="0" i="1" dirty="0" smtClean="0">
                                <a:latin typeface="Cambria Math" panose="02040503050406030204" pitchFamily="18" charset="0"/>
                              </a:rPr>
                              <m:t>h</m:t>
                            </m:r>
                          </m:e>
                          <m:sup>
                            <m:r>
                              <a:rPr lang="en-US" b="0" i="1" dirty="0" smtClean="0">
                                <a:latin typeface="Cambria Math" panose="02040503050406030204" pitchFamily="18" charset="0"/>
                              </a:rPr>
                              <m:t>2</m:t>
                            </m:r>
                          </m:sup>
                        </m:sSup>
                      </m:den>
                    </m:f>
                  </m:oMath>
                </a14:m>
                <a:r>
                  <a:rPr lang="en-KR" dirty="0"/>
                  <a:t>=0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endParaRPr lang="en-KR" dirty="0"/>
              </a:p>
              <a:p>
                <a:pPr lvl="1"/>
                <a14:m>
                  <m:oMath xmlns:m="http://schemas.openxmlformats.org/officeDocument/2006/math">
                    <m:sSubSup>
                      <m:sSubSupPr>
                        <m:ctrlPr>
                          <a:rPr lang="en-KR"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num>
                      <m:den>
                        <m:r>
                          <a:rPr lang="en-US" b="0" i="1" smtClean="0">
                            <a:latin typeface="Cambria Math" panose="02040503050406030204" pitchFamily="18" charset="0"/>
                          </a:rPr>
                          <m:t>4</m:t>
                        </m:r>
                      </m:den>
                    </m:f>
                    <m:r>
                      <a:rPr lang="en-US" b="0" i="0"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e>
                        </m:d>
                      </m:e>
                    </m:nary>
                  </m:oMath>
                </a14:m>
                <a:r>
                  <a:rPr lang="en-KR" dirty="0"/>
                  <a:t>&lt; </a:t>
                </a:r>
                <a14:m>
                  <m:oMath xmlns:m="http://schemas.openxmlformats.org/officeDocument/2006/math">
                    <m:r>
                      <a:rPr lang="en-KR" i="1" smtClean="0">
                        <a:latin typeface="Cambria Math" panose="02040503050406030204" pitchFamily="18" charset="0"/>
                        <a:ea typeface="Cambria Math" panose="02040503050406030204" pitchFamily="18" charset="0"/>
                      </a:rPr>
                      <m:t>𝜀</m:t>
                    </m:r>
                  </m:oMath>
                </a14:m>
                <a:endParaRPr lang="en-KR" dirty="0"/>
              </a:p>
              <a:p>
                <a:r>
                  <a:rPr lang="en-KR" dirty="0"/>
                  <a:t>Nine point difference equation</a:t>
                </a:r>
              </a:p>
              <a:p>
                <a:pPr lvl="1"/>
                <a14:m>
                  <m:oMath xmlns:m="http://schemas.openxmlformats.org/officeDocument/2006/math">
                    <m:sSup>
                      <m:sSupPr>
                        <m:ctrlPr>
                          <a:rPr lang="en-KR" i="1" smtClean="0">
                            <a:latin typeface="Cambria Math" panose="02040503050406030204" pitchFamily="18" charset="0"/>
                          </a:rPr>
                        </m:ctrlPr>
                      </m:sSupPr>
                      <m:e>
                        <m:r>
                          <m:rPr>
                            <m:sty m:val="p"/>
                          </m:rPr>
                          <a:rPr lang="en-KR"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𝑢</m:t>
                    </m:r>
                  </m:oMath>
                </a14:m>
                <a:r>
                  <a:rPr lang="en-KR" dirty="0"/>
                  <a:t>~</a:t>
                </a:r>
                <a14:m>
                  <m:oMath xmlns:m="http://schemas.openxmlformats.org/officeDocument/2006/math">
                    <m:f>
                      <m:fPr>
                        <m:ctrlPr>
                          <a:rPr lang="en-KR"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6</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h</m:t>
                            </m:r>
                          </m:e>
                          <m:sup>
                            <m:r>
                              <a:rPr lang="en-US" b="0" i="1" dirty="0" smtClean="0">
                                <a:latin typeface="Cambria Math" panose="02040503050406030204" pitchFamily="18" charset="0"/>
                              </a:rPr>
                              <m:t>2</m:t>
                            </m:r>
                          </m:sup>
                        </m:sSup>
                      </m:den>
                    </m:f>
                    <m:d>
                      <m:dPr>
                        <m:begChr m:val="{"/>
                        <m:endChr m:val="}"/>
                        <m:ctrlPr>
                          <a:rPr lang="en-KR" i="1" dirty="0" smtClean="0">
                            <a:latin typeface="Cambria Math" panose="02040503050406030204" pitchFamily="18" charset="0"/>
                          </a:rPr>
                        </m:ctrlPr>
                      </m:dPr>
                      <m:e>
                        <m:m>
                          <m:mPr>
                            <m:mcs>
                              <m:mc>
                                <m:mcPr>
                                  <m:count m:val="3"/>
                                  <m:mcJc m:val="center"/>
                                </m:mcPr>
                              </m:mc>
                            </m:mcs>
                            <m:ctrlPr>
                              <a:rPr lang="en-KR"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4</m:t>
                              </m:r>
                            </m:e>
                            <m:e>
                              <m:r>
                                <a:rPr lang="en-US" b="0" i="1" dirty="0" smtClean="0">
                                  <a:latin typeface="Cambria Math" panose="02040503050406030204" pitchFamily="18" charset="0"/>
                                </a:rPr>
                                <m:t>1</m:t>
                              </m:r>
                            </m:e>
                          </m:mr>
                          <m:mr>
                            <m:e>
                              <m:r>
                                <a:rPr lang="en-US" b="0" i="1" dirty="0" smtClean="0">
                                  <a:latin typeface="Cambria Math" panose="02040503050406030204" pitchFamily="18" charset="0"/>
                                </a:rPr>
                                <m:t>4</m:t>
                              </m:r>
                            </m:e>
                            <m:e>
                              <m:r>
                                <a:rPr lang="en-US" b="0" i="1" dirty="0" smtClean="0">
                                  <a:latin typeface="Cambria Math" panose="02040503050406030204" pitchFamily="18" charset="0"/>
                                </a:rPr>
                                <m:t>−20</m:t>
                              </m:r>
                            </m:e>
                            <m:e>
                              <m:r>
                                <a:rPr lang="en-US" b="0" i="1" dirty="0" smtClean="0">
                                  <a:latin typeface="Cambria Math" panose="02040503050406030204" pitchFamily="18" charset="0"/>
                                </a:rPr>
                                <m:t>4</m:t>
                              </m:r>
                            </m:e>
                          </m:mr>
                          <m:mr>
                            <m:e>
                              <m:r>
                                <a:rPr lang="en-US" b="0" i="1" dirty="0" smtClean="0">
                                  <a:latin typeface="Cambria Math" panose="02040503050406030204" pitchFamily="18" charset="0"/>
                                </a:rPr>
                                <m:t>1</m:t>
                              </m:r>
                            </m:e>
                            <m:e>
                              <m:r>
                                <a:rPr lang="en-US" b="0" i="1" dirty="0" smtClean="0">
                                  <a:latin typeface="Cambria Math" panose="02040503050406030204" pitchFamily="18" charset="0"/>
                                </a:rPr>
                                <m:t>4</m:t>
                              </m:r>
                            </m:e>
                            <m:e>
                              <m:r>
                                <a:rPr lang="en-US" b="0" i="1" dirty="0" smtClean="0">
                                  <a:latin typeface="Cambria Math" panose="02040503050406030204" pitchFamily="18" charset="0"/>
                                </a:rPr>
                                <m:t>1</m:t>
                              </m:r>
                            </m:e>
                          </m:mr>
                        </m:m>
                      </m:e>
                    </m:d>
                    <m:sSub>
                      <m:sSubPr>
                        <m:ctrlPr>
                          <a:rPr lang="en-KR"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𝑗</m:t>
                        </m:r>
                      </m:sub>
                    </m:sSub>
                    <m:r>
                      <a:rPr lang="en-US" b="0" i="1" dirty="0" smtClean="0">
                        <a:latin typeface="Cambria Math" panose="02040503050406030204" pitchFamily="18" charset="0"/>
                      </a:rPr>
                      <m:t>=0; </m:t>
                    </m:r>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h</m:t>
                        </m:r>
                      </m:e>
                      <m:sup>
                        <m:r>
                          <a:rPr lang="en-US" b="0" i="1" smtClean="0">
                            <a:latin typeface="Cambria Math" panose="02040503050406030204" pitchFamily="18" charset="0"/>
                          </a:rPr>
                          <m:t>6</m:t>
                        </m:r>
                      </m:sup>
                    </m:sSup>
                    <m:r>
                      <a:rPr lang="en-US" i="1">
                        <a:latin typeface="Cambria Math" panose="02040503050406030204" pitchFamily="18" charset="0"/>
                      </a:rPr>
                      <m:t>)</m:t>
                    </m:r>
                  </m:oMath>
                </a14:m>
                <a:r>
                  <a:rPr lang="en-KR" dirty="0"/>
                  <a:t> </a:t>
                </a:r>
              </a:p>
              <a:p>
                <a:pPr lvl="1"/>
                <a14:m>
                  <m:oMath xmlns:m="http://schemas.openxmlformats.org/officeDocument/2006/math">
                    <m:sSubSup>
                      <m:sSubSupPr>
                        <m:ctrlPr>
                          <a:rPr lang="en-KR"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4</m:t>
                            </m:r>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r>
                          <a:rPr lang="en-US" b="0" i="1" smtClean="0">
                            <a:latin typeface="Cambria Math" panose="02040503050406030204" pitchFamily="18" charset="0"/>
                          </a:rPr>
                          <m:t>4</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4</m:t>
                            </m:r>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r>
                          <a:rPr lang="en-US" b="0" i="1" smtClean="0">
                            <a:latin typeface="Cambria Math" panose="02040503050406030204" pitchFamily="18" charset="0"/>
                          </a:rPr>
                          <m:t>4</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sSubSup>
                      </m:num>
                      <m:den>
                        <m:r>
                          <a:rPr lang="en-US" b="0" i="1" smtClean="0">
                            <a:latin typeface="Cambria Math" panose="02040503050406030204" pitchFamily="18" charset="0"/>
                          </a:rPr>
                          <m:t>20</m:t>
                        </m:r>
                      </m:den>
                    </m:f>
                  </m:oMath>
                </a14:m>
                <a:endParaRPr lang="en-KR" dirty="0"/>
              </a:p>
              <a:p>
                <a:pPr marL="914400" lvl="2" indent="0">
                  <a:buNone/>
                </a:pPr>
                <a14:m>
                  <m:oMath xmlns:m="http://schemas.openxmlformats.org/officeDocument/2006/math">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e>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𝑢</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𝑘</m:t>
                                </m:r>
                              </m:sup>
                            </m:sSubSup>
                          </m:e>
                        </m:d>
                      </m:e>
                    </m:nary>
                  </m:oMath>
                </a14:m>
                <a:r>
                  <a:rPr lang="en-KR" dirty="0"/>
                  <a:t>&lt; </a:t>
                </a:r>
                <a14:m>
                  <m:oMath xmlns:m="http://schemas.openxmlformats.org/officeDocument/2006/math">
                    <m:r>
                      <a:rPr lang="en-KR" i="1" smtClean="0">
                        <a:latin typeface="Cambria Math" panose="02040503050406030204" pitchFamily="18" charset="0"/>
                        <a:ea typeface="Cambria Math" panose="02040503050406030204" pitchFamily="18" charset="0"/>
                      </a:rPr>
                      <m:t>𝜀</m:t>
                    </m:r>
                  </m:oMath>
                </a14:m>
                <a:endParaRPr lang="en-KR" dirty="0"/>
              </a:p>
              <a:p>
                <a:pPr lvl="1"/>
                <a:endParaRPr lang="en-KR" dirty="0"/>
              </a:p>
            </p:txBody>
          </p:sp>
        </mc:Choice>
        <mc:Fallback>
          <p:sp>
            <p:nvSpPr>
              <p:cNvPr id="3" name="Content Placeholder 2">
                <a:extLst>
                  <a:ext uri="{FF2B5EF4-FFF2-40B4-BE49-F238E27FC236}">
                    <a16:creationId xmlns:a16="http://schemas.microsoft.com/office/drawing/2014/main" id="{ACE696AB-CE64-D6FD-90D7-893178F791C4}"/>
                  </a:ext>
                </a:extLst>
              </p:cNvPr>
              <p:cNvSpPr>
                <a:spLocks noGrp="1" noRot="1" noChangeAspect="1" noMove="1" noResize="1" noEditPoints="1" noAdjustHandles="1" noChangeArrowheads="1" noChangeShapeType="1" noTextEdit="1"/>
              </p:cNvSpPr>
              <p:nvPr>
                <p:ph idx="1"/>
              </p:nvPr>
            </p:nvSpPr>
            <p:spPr>
              <a:blipFill>
                <a:blip r:embed="rId2"/>
                <a:stretch>
                  <a:fillRect l="-1086" t="-2326" b="-11628"/>
                </a:stretch>
              </a:blipFill>
            </p:spPr>
            <p:txBody>
              <a:bodyPr/>
              <a:lstStyle/>
              <a:p>
                <a:r>
                  <a:rPr lang="en-KR">
                    <a:noFill/>
                  </a:rPr>
                  <a:t> </a:t>
                </a:r>
              </a:p>
            </p:txBody>
          </p:sp>
        </mc:Fallback>
      </mc:AlternateContent>
    </p:spTree>
    <p:extLst>
      <p:ext uri="{BB962C8B-B14F-4D97-AF65-F5344CB8AC3E}">
        <p14:creationId xmlns:p14="http://schemas.microsoft.com/office/powerpoint/2010/main" val="260955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1C6F-FC52-EB88-9EC5-BB28A7EE3F29}"/>
              </a:ext>
            </a:extLst>
          </p:cNvPr>
          <p:cNvSpPr>
            <a:spLocks noGrp="1"/>
          </p:cNvSpPr>
          <p:nvPr>
            <p:ph type="title"/>
          </p:nvPr>
        </p:nvSpPr>
        <p:spPr/>
        <p:txBody>
          <a:bodyPr/>
          <a:lstStyle/>
          <a:p>
            <a:r>
              <a:rPr lang="en-US" dirty="0"/>
              <a:t>M</a:t>
            </a:r>
            <a:r>
              <a:rPr lang="en-KR" dirty="0"/>
              <a:t>atlab script</a:t>
            </a:r>
          </a:p>
        </p:txBody>
      </p:sp>
      <p:sp>
        <p:nvSpPr>
          <p:cNvPr id="3" name="Content Placeholder 2">
            <a:extLst>
              <a:ext uri="{FF2B5EF4-FFF2-40B4-BE49-F238E27FC236}">
                <a16:creationId xmlns:a16="http://schemas.microsoft.com/office/drawing/2014/main" id="{BD66D539-A517-5A1E-B6F2-CFD264B2E625}"/>
              </a:ext>
            </a:extLst>
          </p:cNvPr>
          <p:cNvSpPr>
            <a:spLocks noGrp="1"/>
          </p:cNvSpPr>
          <p:nvPr>
            <p:ph idx="1"/>
          </p:nvPr>
        </p:nvSpPr>
        <p:spPr/>
        <p:txBody>
          <a:bodyPr>
            <a:normAutofit fontScale="92500" lnSpcReduction="10000"/>
          </a:bodyPr>
          <a:lstStyle/>
          <a:p>
            <a:pPr marL="0" indent="0">
              <a:buNone/>
            </a:pPr>
            <a:r>
              <a:rPr lang="en-US" sz="1800" dirty="0">
                <a:solidFill>
                  <a:srgbClr val="1E1E1E"/>
                </a:solidFill>
                <a:effectLst/>
                <a:latin typeface="Menlo" panose="020B0609030804020204" pitchFamily="49" charset="0"/>
              </a:rPr>
              <a:t>u = zeros(100, 100); </a:t>
            </a:r>
            <a:endParaRPr lang="en-US" dirty="0">
              <a:effectLst/>
            </a:endParaRPr>
          </a:p>
          <a:p>
            <a:pPr marL="0" indent="0">
              <a:buNone/>
            </a:pPr>
            <a:r>
              <a:rPr lang="en-US" sz="1800" dirty="0">
                <a:solidFill>
                  <a:srgbClr val="0C00FF"/>
                </a:solidFill>
                <a:effectLst/>
                <a:latin typeface="Menlo" panose="020B0609030804020204" pitchFamily="49" charset="0"/>
              </a:rPr>
              <a:t>for </a:t>
            </a:r>
            <a:r>
              <a:rPr lang="en-US" sz="1800" dirty="0">
                <a:solidFill>
                  <a:srgbClr val="1E1E1E"/>
                </a:solidFill>
                <a:effectLst/>
                <a:latin typeface="Menlo" panose="020B0609030804020204" pitchFamily="49" charset="0"/>
              </a:rPr>
              <a:t>n = 1:200 u = u + 2 / (n * pi * </a:t>
            </a:r>
            <a:r>
              <a:rPr lang="en-US" sz="1800" dirty="0" err="1">
                <a:solidFill>
                  <a:srgbClr val="1E1E1E"/>
                </a:solidFill>
                <a:effectLst/>
                <a:latin typeface="Menlo" panose="020B0609030804020204" pitchFamily="49" charset="0"/>
              </a:rPr>
              <a:t>sinh</a:t>
            </a:r>
            <a:r>
              <a:rPr lang="en-US" sz="1800" dirty="0">
                <a:solidFill>
                  <a:srgbClr val="1E1E1E"/>
                </a:solidFill>
                <a:effectLst/>
                <a:latin typeface="Menlo" panose="020B0609030804020204" pitchFamily="49" charset="0"/>
              </a:rPr>
              <a:t>(n * pi)) * (1 - cos(n * pi)) </a:t>
            </a:r>
            <a:r>
              <a:rPr lang="en-US" sz="1800" dirty="0">
                <a:solidFill>
                  <a:srgbClr val="0C00FF"/>
                </a:solidFill>
                <a:effectLst/>
                <a:latin typeface="Menlo" panose="020B0609030804020204" pitchFamily="49" charset="0"/>
              </a:rPr>
              <a:t>... </a:t>
            </a:r>
            <a:r>
              <a:rPr lang="en-US" sz="1800" dirty="0">
                <a:solidFill>
                  <a:srgbClr val="1E1E1E"/>
                </a:solidFill>
                <a:effectLst/>
                <a:latin typeface="Menlo" panose="020B0609030804020204" pitchFamily="49" charset="0"/>
              </a:rPr>
              <a:t>* sin(n * pi * </a:t>
            </a:r>
            <a:r>
              <a:rPr lang="en-US" sz="1800" dirty="0" err="1">
                <a:solidFill>
                  <a:srgbClr val="1E1E1E"/>
                </a:solidFill>
                <a:effectLst/>
                <a:latin typeface="Menlo" panose="020B0609030804020204" pitchFamily="49" charset="0"/>
              </a:rPr>
              <a:t>linspace</a:t>
            </a:r>
            <a:r>
              <a:rPr lang="en-US" sz="1800" dirty="0">
                <a:solidFill>
                  <a:srgbClr val="1E1E1E"/>
                </a:solidFill>
                <a:effectLst/>
                <a:latin typeface="Menlo" panose="020B0609030804020204" pitchFamily="49" charset="0"/>
              </a:rPr>
              <a:t>(0, 1, 100)') * </a:t>
            </a:r>
            <a:r>
              <a:rPr lang="en-US" sz="1800" dirty="0" err="1">
                <a:solidFill>
                  <a:srgbClr val="1E1E1E"/>
                </a:solidFill>
                <a:effectLst/>
                <a:latin typeface="Menlo" panose="020B0609030804020204" pitchFamily="49" charset="0"/>
              </a:rPr>
              <a:t>sinh</a:t>
            </a:r>
            <a:r>
              <a:rPr lang="en-US" sz="1800" dirty="0">
                <a:solidFill>
                  <a:srgbClr val="1E1E1E"/>
                </a:solidFill>
                <a:effectLst/>
                <a:latin typeface="Menlo" panose="020B0609030804020204" pitchFamily="49" charset="0"/>
              </a:rPr>
              <a:t>(n * pi * </a:t>
            </a:r>
            <a:r>
              <a:rPr lang="en-US" sz="1800" dirty="0" err="1">
                <a:solidFill>
                  <a:srgbClr val="1E1E1E"/>
                </a:solidFill>
                <a:effectLst/>
                <a:latin typeface="Menlo" panose="020B0609030804020204" pitchFamily="49" charset="0"/>
              </a:rPr>
              <a:t>linspace</a:t>
            </a:r>
            <a:r>
              <a:rPr lang="en-US" sz="1800" dirty="0">
                <a:solidFill>
                  <a:srgbClr val="1E1E1E"/>
                </a:solidFill>
                <a:effectLst/>
                <a:latin typeface="Menlo" panose="020B0609030804020204" pitchFamily="49" charset="0"/>
              </a:rPr>
              <a:t>(0, 1, 100)); </a:t>
            </a:r>
            <a:r>
              <a:rPr lang="en-US" sz="1800" dirty="0">
                <a:solidFill>
                  <a:srgbClr val="0C00FF"/>
                </a:solidFill>
                <a:effectLst/>
                <a:latin typeface="Menlo" panose="020B0609030804020204" pitchFamily="49" charset="0"/>
              </a:rPr>
              <a:t>end </a:t>
            </a:r>
            <a:endParaRPr lang="en-US" dirty="0">
              <a:effectLst/>
            </a:endParaRPr>
          </a:p>
          <a:p>
            <a:pPr marL="0" indent="0">
              <a:buNone/>
            </a:pPr>
            <a:r>
              <a:rPr lang="en-US" sz="1800" dirty="0">
                <a:solidFill>
                  <a:srgbClr val="007F11"/>
                </a:solidFill>
                <a:effectLst/>
                <a:latin typeface="Menlo" panose="020B0609030804020204" pitchFamily="49" charset="0"/>
              </a:rPr>
              <a:t>% Compute the x and y axis limits </a:t>
            </a:r>
          </a:p>
          <a:p>
            <a:pPr marL="0" indent="0">
              <a:buNone/>
            </a:pPr>
            <a:r>
              <a:rPr lang="en-US" sz="1800" dirty="0" err="1">
                <a:solidFill>
                  <a:srgbClr val="1E1E1E"/>
                </a:solidFill>
                <a:effectLst/>
                <a:latin typeface="Menlo" panose="020B0609030804020204" pitchFamily="49" charset="0"/>
              </a:rPr>
              <a:t>xLimits</a:t>
            </a:r>
            <a:r>
              <a:rPr lang="en-US" sz="1800" dirty="0">
                <a:solidFill>
                  <a:srgbClr val="1E1E1E"/>
                </a:solidFill>
                <a:effectLst/>
                <a:latin typeface="Menlo" panose="020B0609030804020204" pitchFamily="49" charset="0"/>
              </a:rPr>
              <a:t> = [0, 1]; </a:t>
            </a:r>
            <a:r>
              <a:rPr lang="en-US" sz="1800" dirty="0" err="1">
                <a:solidFill>
                  <a:srgbClr val="1E1E1E"/>
                </a:solidFill>
                <a:effectLst/>
                <a:latin typeface="Menlo" panose="020B0609030804020204" pitchFamily="49" charset="0"/>
              </a:rPr>
              <a:t>yLimits</a:t>
            </a:r>
            <a:r>
              <a:rPr lang="en-US" sz="1800" dirty="0">
                <a:solidFill>
                  <a:srgbClr val="1E1E1E"/>
                </a:solidFill>
                <a:effectLst/>
                <a:latin typeface="Menlo" panose="020B0609030804020204" pitchFamily="49" charset="0"/>
              </a:rPr>
              <a:t> = [0, 1]; </a:t>
            </a:r>
          </a:p>
          <a:p>
            <a:pPr marL="0" indent="0">
              <a:buNone/>
            </a:pPr>
            <a:r>
              <a:rPr lang="en-US" sz="1800" dirty="0">
                <a:solidFill>
                  <a:srgbClr val="007F11"/>
                </a:solidFill>
                <a:effectLst/>
                <a:latin typeface="Menlo" panose="020B0609030804020204" pitchFamily="49" charset="0"/>
              </a:rPr>
              <a:t>% Generate the color image plot </a:t>
            </a:r>
          </a:p>
          <a:p>
            <a:pPr marL="0" indent="0">
              <a:buNone/>
            </a:pPr>
            <a:r>
              <a:rPr lang="en-US" sz="1800" dirty="0" err="1">
                <a:solidFill>
                  <a:srgbClr val="1E1E1E"/>
                </a:solidFill>
                <a:effectLst/>
                <a:latin typeface="Menlo" panose="020B0609030804020204" pitchFamily="49" charset="0"/>
              </a:rPr>
              <a:t>imagePlot</a:t>
            </a:r>
            <a:r>
              <a:rPr lang="en-US" sz="1800" dirty="0">
                <a:solidFill>
                  <a:srgbClr val="1E1E1E"/>
                </a:solidFill>
                <a:effectLst/>
                <a:latin typeface="Menlo" panose="020B0609030804020204" pitchFamily="49" charset="0"/>
              </a:rPr>
              <a:t> = </a:t>
            </a:r>
            <a:r>
              <a:rPr lang="en-US" sz="1800" dirty="0" err="1">
                <a:solidFill>
                  <a:srgbClr val="1E1E1E"/>
                </a:solidFill>
                <a:effectLst/>
                <a:latin typeface="Menlo" panose="020B0609030804020204" pitchFamily="49" charset="0"/>
              </a:rPr>
              <a:t>imagesc</a:t>
            </a:r>
            <a:r>
              <a:rPr lang="en-US" sz="1800" dirty="0">
                <a:solidFill>
                  <a:srgbClr val="1E1E1E"/>
                </a:solidFill>
                <a:effectLst/>
                <a:latin typeface="Menlo" panose="020B0609030804020204" pitchFamily="49" charset="0"/>
              </a:rPr>
              <a:t>(</a:t>
            </a:r>
            <a:r>
              <a:rPr lang="en-US" sz="1800" dirty="0" err="1">
                <a:solidFill>
                  <a:srgbClr val="1E1E1E"/>
                </a:solidFill>
                <a:effectLst/>
                <a:latin typeface="Menlo" panose="020B0609030804020204" pitchFamily="49" charset="0"/>
              </a:rPr>
              <a:t>xLimits</a:t>
            </a:r>
            <a:r>
              <a:rPr lang="en-US" sz="1800" dirty="0">
                <a:solidFill>
                  <a:srgbClr val="1E1E1E"/>
                </a:solidFill>
                <a:effectLst/>
                <a:latin typeface="Menlo" panose="020B0609030804020204" pitchFamily="49" charset="0"/>
              </a:rPr>
              <a:t>, </a:t>
            </a:r>
            <a:r>
              <a:rPr lang="en-US" sz="1800" dirty="0" err="1">
                <a:solidFill>
                  <a:srgbClr val="1E1E1E"/>
                </a:solidFill>
                <a:effectLst/>
                <a:latin typeface="Menlo" panose="020B0609030804020204" pitchFamily="49" charset="0"/>
              </a:rPr>
              <a:t>yLimits</a:t>
            </a:r>
            <a:r>
              <a:rPr lang="en-US" sz="1800" dirty="0">
                <a:solidFill>
                  <a:srgbClr val="1E1E1E"/>
                </a:solidFill>
                <a:effectLst/>
                <a:latin typeface="Menlo" panose="020B0609030804020204" pitchFamily="49" charset="0"/>
              </a:rPr>
              <a:t>, u); </a:t>
            </a:r>
          </a:p>
          <a:p>
            <a:pPr marL="0" indent="0">
              <a:buNone/>
            </a:pPr>
            <a:r>
              <a:rPr lang="en-US" sz="1800" dirty="0">
                <a:solidFill>
                  <a:srgbClr val="007F11"/>
                </a:solidFill>
                <a:effectLst/>
                <a:latin typeface="Menlo" panose="020B0609030804020204" pitchFamily="49" charset="0"/>
              </a:rPr>
              <a:t>% Set the x and y axis limits </a:t>
            </a:r>
          </a:p>
          <a:p>
            <a:pPr marL="0" indent="0">
              <a:buNone/>
            </a:pPr>
            <a:r>
              <a:rPr lang="en-US" sz="1800" dirty="0" err="1">
                <a:solidFill>
                  <a:srgbClr val="1E1E1E"/>
                </a:solidFill>
                <a:effectLst/>
                <a:latin typeface="Menlo" panose="020B0609030804020204" pitchFamily="49" charset="0"/>
              </a:rPr>
              <a:t>xlim</a:t>
            </a:r>
            <a:r>
              <a:rPr lang="en-US" sz="1800" dirty="0">
                <a:solidFill>
                  <a:srgbClr val="1E1E1E"/>
                </a:solidFill>
                <a:effectLst/>
                <a:latin typeface="Menlo" panose="020B0609030804020204" pitchFamily="49" charset="0"/>
              </a:rPr>
              <a:t>(</a:t>
            </a:r>
            <a:r>
              <a:rPr lang="en-US" sz="1800" dirty="0" err="1">
                <a:solidFill>
                  <a:srgbClr val="1E1E1E"/>
                </a:solidFill>
                <a:effectLst/>
                <a:latin typeface="Menlo" panose="020B0609030804020204" pitchFamily="49" charset="0"/>
              </a:rPr>
              <a:t>xLimits</a:t>
            </a:r>
            <a:r>
              <a:rPr lang="en-US" sz="1800" dirty="0">
                <a:solidFill>
                  <a:srgbClr val="1E1E1E"/>
                </a:solidFill>
                <a:effectLst/>
                <a:latin typeface="Menlo" panose="020B0609030804020204" pitchFamily="49" charset="0"/>
              </a:rPr>
              <a:t>); </a:t>
            </a:r>
            <a:r>
              <a:rPr lang="en-US" sz="1800" dirty="0" err="1">
                <a:solidFill>
                  <a:srgbClr val="1E1E1E"/>
                </a:solidFill>
                <a:effectLst/>
                <a:latin typeface="Menlo" panose="020B0609030804020204" pitchFamily="49" charset="0"/>
              </a:rPr>
              <a:t>ylim</a:t>
            </a:r>
            <a:r>
              <a:rPr lang="en-US" sz="1800" dirty="0">
                <a:solidFill>
                  <a:srgbClr val="1E1E1E"/>
                </a:solidFill>
                <a:effectLst/>
                <a:latin typeface="Menlo" panose="020B0609030804020204" pitchFamily="49" charset="0"/>
              </a:rPr>
              <a:t>(</a:t>
            </a:r>
            <a:r>
              <a:rPr lang="en-US" sz="1800" dirty="0" err="1">
                <a:solidFill>
                  <a:srgbClr val="1E1E1E"/>
                </a:solidFill>
                <a:effectLst/>
                <a:latin typeface="Menlo" panose="020B0609030804020204" pitchFamily="49" charset="0"/>
              </a:rPr>
              <a:t>yLimits</a:t>
            </a:r>
            <a:r>
              <a:rPr lang="en-US" sz="1800" dirty="0">
                <a:solidFill>
                  <a:srgbClr val="1E1E1E"/>
                </a:solidFill>
                <a:effectLst/>
                <a:latin typeface="Menlo" panose="020B0609030804020204" pitchFamily="49" charset="0"/>
              </a:rPr>
              <a:t>); </a:t>
            </a:r>
          </a:p>
          <a:p>
            <a:pPr marL="0" indent="0">
              <a:buNone/>
            </a:pPr>
            <a:r>
              <a:rPr lang="en-US" sz="1800" dirty="0">
                <a:solidFill>
                  <a:srgbClr val="007F11"/>
                </a:solidFill>
                <a:effectLst/>
                <a:latin typeface="Menlo" panose="020B0609030804020204" pitchFamily="49" charset="0"/>
              </a:rPr>
              <a:t>% Add a color scale </a:t>
            </a:r>
          </a:p>
          <a:p>
            <a:pPr marL="0" indent="0">
              <a:buNone/>
            </a:pPr>
            <a:r>
              <a:rPr lang="en-US" sz="1800" dirty="0" err="1">
                <a:solidFill>
                  <a:srgbClr val="1E1E1E"/>
                </a:solidFill>
                <a:effectLst/>
                <a:latin typeface="Menlo" panose="020B0609030804020204" pitchFamily="49" charset="0"/>
              </a:rPr>
              <a:t>colorbar</a:t>
            </a:r>
            <a:r>
              <a:rPr lang="en-US" sz="1800" dirty="0">
                <a:solidFill>
                  <a:srgbClr val="1E1E1E"/>
                </a:solidFill>
                <a:effectLst/>
                <a:latin typeface="Menlo" panose="020B0609030804020204" pitchFamily="49" charset="0"/>
              </a:rPr>
              <a:t>; </a:t>
            </a:r>
            <a:endParaRPr lang="en-US" dirty="0">
              <a:effectLst/>
            </a:endParaRPr>
          </a:p>
          <a:p>
            <a:pPr marL="0" indent="0">
              <a:buNone/>
            </a:pPr>
            <a:r>
              <a:rPr lang="en-US" sz="1800" dirty="0">
                <a:solidFill>
                  <a:srgbClr val="007F11"/>
                </a:solidFill>
                <a:effectLst/>
                <a:latin typeface="Menlo" panose="020B0609030804020204" pitchFamily="49" charset="0"/>
              </a:rPr>
              <a:t>% Adjust the aspect ratio to match the image size </a:t>
            </a:r>
          </a:p>
          <a:p>
            <a:pPr marL="0" indent="0">
              <a:buNone/>
            </a:pPr>
            <a:r>
              <a:rPr lang="en-US" sz="1800" dirty="0">
                <a:solidFill>
                  <a:srgbClr val="1E1E1E"/>
                </a:solidFill>
                <a:effectLst/>
                <a:latin typeface="Menlo" panose="020B0609030804020204" pitchFamily="49" charset="0"/>
              </a:rPr>
              <a:t>axis </a:t>
            </a:r>
            <a:r>
              <a:rPr lang="en-US" sz="1800" dirty="0">
                <a:solidFill>
                  <a:srgbClr val="A507F4"/>
                </a:solidFill>
                <a:effectLst/>
                <a:latin typeface="Menlo" panose="020B0609030804020204" pitchFamily="49" charset="0"/>
              </a:rPr>
              <a:t>equal</a:t>
            </a:r>
            <a:r>
              <a:rPr lang="en-US" sz="1800" dirty="0">
                <a:solidFill>
                  <a:srgbClr val="1E1E1E"/>
                </a:solidFill>
                <a:effectLst/>
                <a:latin typeface="Menlo" panose="020B0609030804020204" pitchFamily="49" charset="0"/>
              </a:rPr>
              <a:t>; </a:t>
            </a:r>
            <a:endParaRPr lang="en-US" dirty="0">
              <a:effectLst/>
            </a:endParaRPr>
          </a:p>
          <a:p>
            <a:pPr marL="0" indent="0">
              <a:buNone/>
            </a:pPr>
            <a:endParaRPr lang="en-KR" dirty="0"/>
          </a:p>
        </p:txBody>
      </p:sp>
    </p:spTree>
    <p:extLst>
      <p:ext uri="{BB962C8B-B14F-4D97-AF65-F5344CB8AC3E}">
        <p14:creationId xmlns:p14="http://schemas.microsoft.com/office/powerpoint/2010/main" val="253393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2A29-00C9-0310-A4C7-CA0AE10A6877}"/>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7B9713A8-4579-A4B5-9849-4EDF0F9DEFDB}"/>
              </a:ext>
            </a:extLst>
          </p:cNvPr>
          <p:cNvPicPr>
            <a:picLocks noGrp="1" noChangeAspect="1"/>
          </p:cNvPicPr>
          <p:nvPr>
            <p:ph idx="1"/>
          </p:nvPr>
        </p:nvPicPr>
        <p:blipFill>
          <a:blip r:embed="rId2"/>
          <a:stretch>
            <a:fillRect/>
          </a:stretch>
        </p:blipFill>
        <p:spPr>
          <a:xfrm>
            <a:off x="0" y="2680"/>
            <a:ext cx="12192000" cy="6855320"/>
          </a:xfrm>
        </p:spPr>
      </p:pic>
    </p:spTree>
    <p:extLst>
      <p:ext uri="{BB962C8B-B14F-4D97-AF65-F5344CB8AC3E}">
        <p14:creationId xmlns:p14="http://schemas.microsoft.com/office/powerpoint/2010/main" val="428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64EA-8C7E-F7AB-8B68-A1E8FF10E7E5}"/>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530431A4-074F-13D0-51E9-EAD65789E8F0}"/>
              </a:ext>
            </a:extLst>
          </p:cNvPr>
          <p:cNvPicPr>
            <a:picLocks noGrp="1" noChangeAspect="1"/>
          </p:cNvPicPr>
          <p:nvPr>
            <p:ph idx="1"/>
          </p:nvPr>
        </p:nvPicPr>
        <p:blipFill>
          <a:blip r:embed="rId2"/>
          <a:stretch>
            <a:fillRect/>
          </a:stretch>
        </p:blipFill>
        <p:spPr>
          <a:xfrm>
            <a:off x="0" y="-1"/>
            <a:ext cx="12192000" cy="6856919"/>
          </a:xfrm>
        </p:spPr>
      </p:pic>
    </p:spTree>
    <p:extLst>
      <p:ext uri="{BB962C8B-B14F-4D97-AF65-F5344CB8AC3E}">
        <p14:creationId xmlns:p14="http://schemas.microsoft.com/office/powerpoint/2010/main" val="146214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ADD4-B049-7BF4-E6D0-D9A26A5D69BA}"/>
              </a:ext>
            </a:extLst>
          </p:cNvPr>
          <p:cNvSpPr>
            <a:spLocks noGrp="1"/>
          </p:cNvSpPr>
          <p:nvPr>
            <p:ph type="title"/>
          </p:nvPr>
        </p:nvSpPr>
        <p:spPr/>
        <p:txBody>
          <a:bodyPr/>
          <a:lstStyle/>
          <a:p>
            <a:r>
              <a:rPr lang="en-KR" dirty="0"/>
              <a:t>Four Execution Policies</a:t>
            </a:r>
          </a:p>
        </p:txBody>
      </p:sp>
      <p:sp>
        <p:nvSpPr>
          <p:cNvPr id="3" name="Content Placeholder 2">
            <a:extLst>
              <a:ext uri="{FF2B5EF4-FFF2-40B4-BE49-F238E27FC236}">
                <a16:creationId xmlns:a16="http://schemas.microsoft.com/office/drawing/2014/main" id="{6B7D22E2-2D16-47B0-6954-C29A9245CA18}"/>
              </a:ext>
            </a:extLst>
          </p:cNvPr>
          <p:cNvSpPr>
            <a:spLocks noGrp="1"/>
          </p:cNvSpPr>
          <p:nvPr>
            <p:ph idx="1"/>
          </p:nvPr>
        </p:nvSpPr>
        <p:spPr/>
        <p:txBody>
          <a:bodyPr/>
          <a:lstStyle/>
          <a:p>
            <a:pPr algn="l" fontAlgn="base">
              <a:buFont typeface="Arial" panose="020B0604020202020204" pitchFamily="34" charset="0"/>
              <a:buChar char="•"/>
            </a:pPr>
            <a:r>
              <a:rPr lang="en-US" b="0" i="0" u="none" strike="noStrike" dirty="0">
                <a:solidFill>
                  <a:srgbClr val="1A1A1A"/>
                </a:solidFill>
                <a:effectLst/>
                <a:latin typeface="inherit"/>
              </a:rPr>
              <a:t>std::execution::seq: Sequential execution. No parallelism is allowed.</a:t>
            </a:r>
          </a:p>
          <a:p>
            <a:pPr algn="l" fontAlgn="base">
              <a:buFont typeface="Arial" panose="020B0604020202020204" pitchFamily="34" charset="0"/>
              <a:buChar char="•"/>
            </a:pPr>
            <a:r>
              <a:rPr lang="en-US" b="0" i="0" u="none" strike="noStrike" dirty="0">
                <a:solidFill>
                  <a:srgbClr val="1A1A1A"/>
                </a:solidFill>
                <a:effectLst/>
                <a:latin typeface="inherit"/>
              </a:rPr>
              <a:t>std::execution::</a:t>
            </a:r>
            <a:r>
              <a:rPr lang="en-US" b="0" i="0" u="none" strike="noStrike" dirty="0" err="1">
                <a:solidFill>
                  <a:srgbClr val="1A1A1A"/>
                </a:solidFill>
                <a:effectLst/>
                <a:latin typeface="inherit"/>
              </a:rPr>
              <a:t>unseq</a:t>
            </a:r>
            <a:r>
              <a:rPr lang="en-US" b="0" i="0" u="none" strike="noStrike" dirty="0">
                <a:solidFill>
                  <a:srgbClr val="1A1A1A"/>
                </a:solidFill>
                <a:effectLst/>
                <a:latin typeface="inherit"/>
              </a:rPr>
              <a:t>: Vectorized execution on the calling thread (this execution policy was added in C++20).</a:t>
            </a:r>
          </a:p>
          <a:p>
            <a:pPr algn="l" fontAlgn="base">
              <a:buFont typeface="Arial" panose="020B0604020202020204" pitchFamily="34" charset="0"/>
              <a:buChar char="•"/>
            </a:pPr>
            <a:r>
              <a:rPr lang="en-US" b="0" i="0" u="none" strike="noStrike" dirty="0">
                <a:solidFill>
                  <a:srgbClr val="1A1A1A"/>
                </a:solidFill>
                <a:effectLst/>
                <a:latin typeface="inherit"/>
              </a:rPr>
              <a:t>std::execution::par: Parallel execution on one or more threads.</a:t>
            </a:r>
          </a:p>
          <a:p>
            <a:pPr algn="l" fontAlgn="base">
              <a:buFont typeface="Arial" panose="020B0604020202020204" pitchFamily="34" charset="0"/>
              <a:buChar char="•"/>
            </a:pPr>
            <a:r>
              <a:rPr lang="en-US" b="0" i="0" u="none" strike="noStrike" dirty="0">
                <a:solidFill>
                  <a:srgbClr val="1A1A1A"/>
                </a:solidFill>
                <a:effectLst/>
                <a:latin typeface="inherit"/>
              </a:rPr>
              <a:t>std::execution::</a:t>
            </a:r>
            <a:r>
              <a:rPr lang="en-US" b="0" i="0" u="none" strike="noStrike" dirty="0" err="1">
                <a:solidFill>
                  <a:srgbClr val="1A1A1A"/>
                </a:solidFill>
                <a:effectLst/>
                <a:latin typeface="inherit"/>
              </a:rPr>
              <a:t>par_unseq</a:t>
            </a:r>
            <a:r>
              <a:rPr lang="en-US" b="0" i="0" u="none" strike="noStrike" dirty="0">
                <a:solidFill>
                  <a:srgbClr val="1A1A1A"/>
                </a:solidFill>
                <a:effectLst/>
                <a:latin typeface="inherit"/>
              </a:rPr>
              <a:t>: Parallel execution on one or more threads, with each thread possibly vectorized.</a:t>
            </a:r>
          </a:p>
          <a:p>
            <a:endParaRPr lang="en-KR" dirty="0"/>
          </a:p>
        </p:txBody>
      </p:sp>
    </p:spTree>
    <p:extLst>
      <p:ext uri="{BB962C8B-B14F-4D97-AF65-F5344CB8AC3E}">
        <p14:creationId xmlns:p14="http://schemas.microsoft.com/office/powerpoint/2010/main" val="22185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98C5-D2D3-D3F2-B515-7A72F3631F0B}"/>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DE038346-242E-05F1-FCC1-D973786ACCCC}"/>
              </a:ext>
            </a:extLst>
          </p:cNvPr>
          <p:cNvPicPr>
            <a:picLocks noGrp="1" noChangeAspect="1"/>
          </p:cNvPicPr>
          <p:nvPr>
            <p:ph idx="1"/>
          </p:nvPr>
        </p:nvPicPr>
        <p:blipFill>
          <a:blip r:embed="rId2"/>
          <a:stretch>
            <a:fillRect/>
          </a:stretch>
        </p:blipFill>
        <p:spPr>
          <a:xfrm>
            <a:off x="32541" y="22610"/>
            <a:ext cx="12126918" cy="6812779"/>
          </a:xfrm>
        </p:spPr>
      </p:pic>
    </p:spTree>
    <p:extLst>
      <p:ext uri="{BB962C8B-B14F-4D97-AF65-F5344CB8AC3E}">
        <p14:creationId xmlns:p14="http://schemas.microsoft.com/office/powerpoint/2010/main" val="275349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604AF-23D8-D87B-7F70-C193BF4F14D1}"/>
              </a:ext>
            </a:extLst>
          </p:cNvPr>
          <p:cNvSpPr>
            <a:spLocks noGrp="1"/>
          </p:cNvSpPr>
          <p:nvPr>
            <p:ph type="title"/>
          </p:nvPr>
        </p:nvSpPr>
        <p:spPr/>
        <p:txBody>
          <a:bodyPr/>
          <a:lstStyle/>
          <a:p>
            <a:r>
              <a:rPr lang="en-KR" dirty="0"/>
              <a:t>C++ lambda</a:t>
            </a:r>
          </a:p>
        </p:txBody>
      </p:sp>
      <p:sp>
        <p:nvSpPr>
          <p:cNvPr id="3" name="Content Placeholder 2">
            <a:extLst>
              <a:ext uri="{FF2B5EF4-FFF2-40B4-BE49-F238E27FC236}">
                <a16:creationId xmlns:a16="http://schemas.microsoft.com/office/drawing/2014/main" id="{D3D8A5FA-E86A-374A-9B24-55874A1CA13D}"/>
              </a:ext>
            </a:extLst>
          </p:cNvPr>
          <p:cNvSpPr>
            <a:spLocks noGrp="1"/>
          </p:cNvSpPr>
          <p:nvPr>
            <p:ph idx="1"/>
          </p:nvPr>
        </p:nvSpPr>
        <p:spPr/>
        <p:txBody>
          <a:bodyPr/>
          <a:lstStyle/>
          <a:p>
            <a:pPr marL="0" indent="0">
              <a:buNone/>
            </a:pPr>
            <a:r>
              <a:rPr lang="en-US" b="0" i="0" u="none" strike="noStrike" dirty="0">
                <a:solidFill>
                  <a:srgbClr val="374151"/>
                </a:solidFill>
                <a:effectLst/>
                <a:latin typeface="Söhne"/>
              </a:rPr>
              <a:t>lambda expression is a convenient way to define anonymous functions, also known as closures. Lambdas allow you to define small, inline functions without having to explicitly declare a separate function.</a:t>
            </a:r>
          </a:p>
          <a:p>
            <a:pPr marL="0" indent="0">
              <a:buNone/>
            </a:pPr>
            <a:endParaRPr lang="en-US" dirty="0">
              <a:solidFill>
                <a:srgbClr val="374151"/>
              </a:solidFill>
              <a:latin typeface="Söhne"/>
            </a:endParaRPr>
          </a:p>
          <a:p>
            <a:pPr marL="0" indent="0">
              <a:buNone/>
            </a:pPr>
            <a:r>
              <a:rPr lang="en-US" b="0" i="0" u="none" strike="noStrike" dirty="0">
                <a:solidFill>
                  <a:srgbClr val="374151"/>
                </a:solidFill>
                <a:effectLst/>
                <a:latin typeface="Söhne"/>
              </a:rPr>
              <a:t>The syntax for a lambda expression in C++ is as follows:</a:t>
            </a:r>
          </a:p>
          <a:p>
            <a:pPr marL="0" indent="0">
              <a:buNone/>
            </a:pPr>
            <a:endParaRPr lang="en-US" dirty="0">
              <a:solidFill>
                <a:srgbClr val="374151"/>
              </a:solidFill>
              <a:latin typeface="Söhne"/>
            </a:endParaRPr>
          </a:p>
          <a:p>
            <a:pPr marL="0" indent="0">
              <a:buNone/>
            </a:pPr>
            <a:r>
              <a:rPr lang="en-US" b="0" i="0" u="none" strike="noStrike" dirty="0">
                <a:solidFill>
                  <a:srgbClr val="374151"/>
                </a:solidFill>
                <a:effectLst/>
                <a:latin typeface="Courier New" panose="02070309020205020404" pitchFamily="49" charset="0"/>
                <a:cs typeface="Courier New" panose="02070309020205020404" pitchFamily="49" charset="0"/>
              </a:rPr>
              <a:t>[capture list](parameters) -&gt; </a:t>
            </a:r>
            <a:r>
              <a:rPr lang="en-US" b="0" i="0" u="none" strike="noStrike" dirty="0" err="1">
                <a:solidFill>
                  <a:srgbClr val="374151"/>
                </a:solidFill>
                <a:effectLst/>
                <a:latin typeface="Courier New" panose="02070309020205020404" pitchFamily="49" charset="0"/>
                <a:cs typeface="Courier New" panose="02070309020205020404" pitchFamily="49" charset="0"/>
              </a:rPr>
              <a:t>return_type</a:t>
            </a:r>
            <a:r>
              <a:rPr lang="en-US" b="0" i="0" u="none" strike="noStrike" dirty="0">
                <a:solidFill>
                  <a:srgbClr val="374151"/>
                </a:solidFill>
                <a:effectLst/>
                <a:latin typeface="Courier New" panose="02070309020205020404" pitchFamily="49" charset="0"/>
                <a:cs typeface="Courier New" panose="02070309020205020404" pitchFamily="49" charset="0"/>
              </a:rPr>
              <a:t> { </a:t>
            </a:r>
          </a:p>
          <a:p>
            <a:pPr marL="0" indent="0">
              <a:buNone/>
            </a:pPr>
            <a:r>
              <a:rPr lang="en-US" b="0" i="0" u="none" strike="noStrike" dirty="0">
                <a:solidFill>
                  <a:srgbClr val="374151"/>
                </a:solidFill>
                <a:effectLst/>
                <a:latin typeface="Courier New" panose="02070309020205020404" pitchFamily="49" charset="0"/>
                <a:cs typeface="Courier New" panose="02070309020205020404" pitchFamily="49" charset="0"/>
              </a:rPr>
              <a:t>    // Function body </a:t>
            </a:r>
          </a:p>
          <a:p>
            <a:pPr marL="0" indent="0">
              <a:buNone/>
            </a:pPr>
            <a:r>
              <a:rPr lang="en-US" b="0" i="0" u="none" strike="noStrike" dirty="0">
                <a:solidFill>
                  <a:srgbClr val="374151"/>
                </a:solidFill>
                <a:effectLst/>
                <a:latin typeface="Courier New" panose="02070309020205020404" pitchFamily="49" charset="0"/>
                <a:cs typeface="Courier New" panose="02070309020205020404" pitchFamily="49" charset="0"/>
              </a:rPr>
              <a:t>}</a:t>
            </a:r>
          </a:p>
          <a:p>
            <a:pPr marL="0" indent="0">
              <a:buNone/>
            </a:pPr>
            <a:endParaRPr lang="en-US" b="0" i="0" u="none" strike="noStrike" dirty="0">
              <a:solidFill>
                <a:srgbClr val="374151"/>
              </a:solidFill>
              <a:effectLst/>
              <a:latin typeface="Söhne"/>
            </a:endParaRPr>
          </a:p>
          <a:p>
            <a:endParaRPr lang="en-KR" dirty="0"/>
          </a:p>
        </p:txBody>
      </p:sp>
    </p:spTree>
    <p:extLst>
      <p:ext uri="{BB962C8B-B14F-4D97-AF65-F5344CB8AC3E}">
        <p14:creationId xmlns:p14="http://schemas.microsoft.com/office/powerpoint/2010/main" val="174231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BC42-796F-B4D7-0B11-2F425D8AE973}"/>
              </a:ext>
            </a:extLst>
          </p:cNvPr>
          <p:cNvSpPr>
            <a:spLocks noGrp="1"/>
          </p:cNvSpPr>
          <p:nvPr>
            <p:ph type="title"/>
          </p:nvPr>
        </p:nvSpPr>
        <p:spPr/>
        <p:txBody>
          <a:bodyPr/>
          <a:lstStyle/>
          <a:p>
            <a:endParaRPr lang="en-KR" dirty="0"/>
          </a:p>
        </p:txBody>
      </p:sp>
      <p:sp>
        <p:nvSpPr>
          <p:cNvPr id="3" name="Content Placeholder 2">
            <a:extLst>
              <a:ext uri="{FF2B5EF4-FFF2-40B4-BE49-F238E27FC236}">
                <a16:creationId xmlns:a16="http://schemas.microsoft.com/office/drawing/2014/main" id="{A16D2E37-E2A6-5A5A-B5D5-7EEA0817135E}"/>
              </a:ext>
            </a:extLst>
          </p:cNvPr>
          <p:cNvSpPr>
            <a:spLocks noGrp="1"/>
          </p:cNvSpPr>
          <p:nvPr>
            <p:ph idx="1"/>
          </p:nvPr>
        </p:nvSpPr>
        <p:spPr/>
        <p:txBody>
          <a:bodyPr>
            <a:normAutofit fontScale="77500" lnSpcReduction="20000"/>
          </a:bodyPr>
          <a:lstStyle/>
          <a:p>
            <a:pPr algn="l">
              <a:buFont typeface="Arial" panose="020B0604020202020204" pitchFamily="34" charset="0"/>
              <a:buChar char="•"/>
            </a:pPr>
            <a:r>
              <a:rPr lang="en-US" b="0" i="0" u="none" strike="noStrike" dirty="0">
                <a:solidFill>
                  <a:srgbClr val="374151"/>
                </a:solidFill>
                <a:effectLst/>
                <a:latin typeface="Söhne"/>
              </a:rPr>
              <a:t>Capture list: It allows you to capture variables from the surrounding context. Variables can be captured by value ([var]) or by reference ([&amp;var]). Multiple variables can be captured by separating them with commas ([var1, &amp;var2]). The capture list is optional, and if you don't need to capture any variables, you can omit it.</a:t>
            </a:r>
          </a:p>
          <a:p>
            <a:pPr algn="l">
              <a:buFont typeface="Arial" panose="020B0604020202020204" pitchFamily="34" charset="0"/>
              <a:buChar char="•"/>
            </a:pPr>
            <a:r>
              <a:rPr lang="en-US" b="0" i="0" u="none" strike="noStrike" dirty="0">
                <a:solidFill>
                  <a:srgbClr val="374151"/>
                </a:solidFill>
                <a:effectLst/>
                <a:latin typeface="Söhne"/>
              </a:rPr>
              <a:t>Parameters: The parameters define the input to the lambda function, similar to regular function parameters. They follow the same syntax as a function, enclosed in parentheses. If the lambda takes no parameters, you can use empty parentheses () or omit them altogether.</a:t>
            </a:r>
          </a:p>
          <a:p>
            <a:pPr algn="l">
              <a:buFont typeface="Arial" panose="020B0604020202020204" pitchFamily="34" charset="0"/>
              <a:buChar char="•"/>
            </a:pPr>
            <a:r>
              <a:rPr lang="en-US" b="0" i="0" u="none" strike="noStrike" dirty="0">
                <a:solidFill>
                  <a:srgbClr val="374151"/>
                </a:solidFill>
                <a:effectLst/>
                <a:latin typeface="Söhne"/>
              </a:rPr>
              <a:t>Return type: The return type specifies the type of the value returned by the lambda function. It is optional, and if omitted, the return type is deduced automatically based on the return statement(s) in the function body. However, if the function body contains more than one return statement with different types, you must explicitly specify the return type.</a:t>
            </a:r>
          </a:p>
          <a:p>
            <a:pPr algn="l">
              <a:buFont typeface="Arial" panose="020B0604020202020204" pitchFamily="34" charset="0"/>
              <a:buChar char="•"/>
            </a:pPr>
            <a:r>
              <a:rPr lang="en-US" b="0" i="0" u="none" strike="noStrike" dirty="0">
                <a:solidFill>
                  <a:srgbClr val="374151"/>
                </a:solidFill>
                <a:effectLst/>
                <a:latin typeface="Söhne"/>
              </a:rPr>
              <a:t>Function body: It contains the code that makes up the lambda function. It can include any valid C++ statements and expressions. The function body is enclosed in curly braces {}.</a:t>
            </a:r>
          </a:p>
        </p:txBody>
      </p:sp>
    </p:spTree>
    <p:extLst>
      <p:ext uri="{BB962C8B-B14F-4D97-AF65-F5344CB8AC3E}">
        <p14:creationId xmlns:p14="http://schemas.microsoft.com/office/powerpoint/2010/main" val="313592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5527-5EB9-4910-F119-B8B98D96537C}"/>
              </a:ext>
            </a:extLst>
          </p:cNvPr>
          <p:cNvSpPr>
            <a:spLocks noGrp="1"/>
          </p:cNvSpPr>
          <p:nvPr>
            <p:ph type="title"/>
          </p:nvPr>
        </p:nvSpPr>
        <p:spPr/>
        <p:txBody>
          <a:bodyPr/>
          <a:lstStyle/>
          <a:p>
            <a:r>
              <a:rPr lang="en-US" dirty="0"/>
              <a:t>R</a:t>
            </a:r>
            <a:r>
              <a:rPr lang="en-KR" dirty="0"/>
              <a:t>eferences</a:t>
            </a:r>
          </a:p>
        </p:txBody>
      </p:sp>
      <p:sp>
        <p:nvSpPr>
          <p:cNvPr id="3" name="Content Placeholder 2">
            <a:extLst>
              <a:ext uri="{FF2B5EF4-FFF2-40B4-BE49-F238E27FC236}">
                <a16:creationId xmlns:a16="http://schemas.microsoft.com/office/drawing/2014/main" id="{56800A06-00CA-1BB9-B377-BFAA078E783A}"/>
              </a:ext>
            </a:extLst>
          </p:cNvPr>
          <p:cNvSpPr>
            <a:spLocks noGrp="1"/>
          </p:cNvSpPr>
          <p:nvPr>
            <p:ph idx="1"/>
          </p:nvPr>
        </p:nvSpPr>
        <p:spPr/>
        <p:txBody>
          <a:bodyPr/>
          <a:lstStyle/>
          <a:p>
            <a:r>
              <a:rPr lang="en-US" dirty="0">
                <a:hlinkClick r:id="rId2"/>
              </a:rPr>
              <a:t>https://developer.nvidia.com/blog/accelerating-standard-c-with-gpus-using-stdpar/</a:t>
            </a:r>
            <a:endParaRPr lang="en-US" dirty="0"/>
          </a:p>
          <a:p>
            <a:r>
              <a:rPr lang="en-US" dirty="0">
                <a:hlinkClick r:id="rId3"/>
              </a:rPr>
              <a:t>https://developer.nvidia.com/blog/accelerating-fortran-do-concurrent-with-gpus-and-the-nvidia-hpc-sdk/</a:t>
            </a:r>
            <a:endParaRPr lang="en-US" dirty="0"/>
          </a:p>
          <a:p>
            <a:r>
              <a:rPr lang="en-US" dirty="0">
                <a:hlinkClick r:id="rId4"/>
              </a:rPr>
              <a:t>https://www.nvidia.com/en-us/on-demand/session/gtcspring23-S51074/?ncid=em-even-124008-vt33</a:t>
            </a:r>
            <a:endParaRPr lang="en-US" dirty="0"/>
          </a:p>
          <a:p>
            <a:endParaRPr lang="en-US" dirty="0"/>
          </a:p>
          <a:p>
            <a:pPr marL="0" indent="0">
              <a:buNone/>
            </a:pPr>
            <a:endParaRPr lang="en-KR" dirty="0"/>
          </a:p>
        </p:txBody>
      </p:sp>
    </p:spTree>
    <p:extLst>
      <p:ext uri="{BB962C8B-B14F-4D97-AF65-F5344CB8AC3E}">
        <p14:creationId xmlns:p14="http://schemas.microsoft.com/office/powerpoint/2010/main" val="46618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0697-594D-66B8-C734-A024F316583D}"/>
              </a:ext>
            </a:extLst>
          </p:cNvPr>
          <p:cNvSpPr>
            <a:spLocks noGrp="1"/>
          </p:cNvSpPr>
          <p:nvPr>
            <p:ph type="title"/>
          </p:nvPr>
        </p:nvSpPr>
        <p:spPr>
          <a:xfrm>
            <a:off x="838200" y="18255"/>
            <a:ext cx="10515600" cy="1325563"/>
          </a:xfrm>
        </p:spPr>
        <p:txBody>
          <a:bodyPr/>
          <a:lstStyle/>
          <a:p>
            <a:r>
              <a:rPr lang="en-US" dirty="0"/>
              <a:t>Stack memory</a:t>
            </a:r>
            <a:endParaRPr lang="en-KR" dirty="0"/>
          </a:p>
        </p:txBody>
      </p:sp>
      <p:sp>
        <p:nvSpPr>
          <p:cNvPr id="3" name="Content Placeholder 2">
            <a:extLst>
              <a:ext uri="{FF2B5EF4-FFF2-40B4-BE49-F238E27FC236}">
                <a16:creationId xmlns:a16="http://schemas.microsoft.com/office/drawing/2014/main" id="{C6C7D858-B627-CFF2-1114-853964E03112}"/>
              </a:ext>
            </a:extLst>
          </p:cNvPr>
          <p:cNvSpPr>
            <a:spLocks noGrp="1"/>
          </p:cNvSpPr>
          <p:nvPr>
            <p:ph idx="1"/>
          </p:nvPr>
        </p:nvSpPr>
        <p:spPr>
          <a:xfrm>
            <a:off x="838200" y="1506071"/>
            <a:ext cx="10515600" cy="4670892"/>
          </a:xfrm>
        </p:spPr>
        <p:txBody>
          <a:bodyPr>
            <a:normAutofit fontScale="92500" lnSpcReduction="20000"/>
          </a:bodyPr>
          <a:lstStyle/>
          <a:p>
            <a:pPr marL="0" indent="0" algn="l">
              <a:buNone/>
            </a:pPr>
            <a:r>
              <a:rPr lang="en-US" b="0" i="0" u="none" strike="noStrike" dirty="0">
                <a:solidFill>
                  <a:srgbClr val="374151"/>
                </a:solidFill>
                <a:effectLst/>
                <a:latin typeface="Söhne"/>
              </a:rPr>
              <a:t>The stack is a region of memory used for the execution of functions and the management of local variables. It is a Last-In-First-Out (LIFO) data structure, meaning that the most recently pushed data is the first to be popped off the stack. Each time a function is called, a new stack frame is created to store local variables, function arguments, and return addresses. When the function execution is completed, the stack frame is removed, and control returns to the calling function. Stack memory is managed automatically by the compiler or the runtime environment.</a:t>
            </a:r>
          </a:p>
          <a:p>
            <a:pPr algn="l"/>
            <a:r>
              <a:rPr lang="en-US" b="0" i="0" u="none" strike="noStrike" dirty="0">
                <a:solidFill>
                  <a:srgbClr val="374151"/>
                </a:solidFill>
                <a:effectLst/>
                <a:latin typeface="Söhne"/>
              </a:rPr>
              <a:t>Key characteristics of stack memory:</a:t>
            </a:r>
          </a:p>
          <a:p>
            <a:pPr algn="l">
              <a:buFont typeface="Arial" panose="020B0604020202020204" pitchFamily="34" charset="0"/>
              <a:buChar char="•"/>
            </a:pPr>
            <a:r>
              <a:rPr lang="en-US" b="0" i="0" u="none" strike="noStrike" dirty="0">
                <a:solidFill>
                  <a:srgbClr val="374151"/>
                </a:solidFill>
                <a:effectLst/>
                <a:latin typeface="Söhne"/>
              </a:rPr>
              <a:t>Relatively small in size compared to the heap.</a:t>
            </a:r>
          </a:p>
          <a:p>
            <a:pPr algn="l">
              <a:buFont typeface="Arial" panose="020B0604020202020204" pitchFamily="34" charset="0"/>
              <a:buChar char="•"/>
            </a:pPr>
            <a:r>
              <a:rPr lang="en-US" b="0" i="0" u="none" strike="noStrike" dirty="0">
                <a:solidFill>
                  <a:srgbClr val="374151"/>
                </a:solidFill>
                <a:effectLst/>
                <a:latin typeface="Söhne"/>
              </a:rPr>
              <a:t>Fast allocation and deallocation of memory.</a:t>
            </a:r>
          </a:p>
          <a:p>
            <a:pPr algn="l">
              <a:buFont typeface="Arial" panose="020B0604020202020204" pitchFamily="34" charset="0"/>
              <a:buChar char="•"/>
            </a:pPr>
            <a:r>
              <a:rPr lang="en-US" b="0" i="0" u="none" strike="noStrike" dirty="0">
                <a:solidFill>
                  <a:srgbClr val="374151"/>
                </a:solidFill>
                <a:effectLst/>
                <a:latin typeface="Söhne"/>
              </a:rPr>
              <a:t>Memory allocation and deallocation are handled automatically by the system.</a:t>
            </a:r>
          </a:p>
          <a:p>
            <a:pPr algn="l">
              <a:buFont typeface="Arial" panose="020B0604020202020204" pitchFamily="34" charset="0"/>
              <a:buChar char="•"/>
            </a:pPr>
            <a:r>
              <a:rPr lang="en-US" b="0" i="0" u="none" strike="noStrike" dirty="0">
                <a:solidFill>
                  <a:srgbClr val="374151"/>
                </a:solidFill>
                <a:effectLst/>
                <a:latin typeface="Söhne"/>
              </a:rPr>
              <a:t>Variables in the stack have a limited scope and lifetime.</a:t>
            </a:r>
          </a:p>
          <a:p>
            <a:endParaRPr lang="en-KR" dirty="0"/>
          </a:p>
        </p:txBody>
      </p:sp>
    </p:spTree>
    <p:extLst>
      <p:ext uri="{BB962C8B-B14F-4D97-AF65-F5344CB8AC3E}">
        <p14:creationId xmlns:p14="http://schemas.microsoft.com/office/powerpoint/2010/main" val="578275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C966-57F1-5385-6CFB-6033AAA74750}"/>
              </a:ext>
            </a:extLst>
          </p:cNvPr>
          <p:cNvSpPr>
            <a:spLocks noGrp="1"/>
          </p:cNvSpPr>
          <p:nvPr>
            <p:ph type="title"/>
          </p:nvPr>
        </p:nvSpPr>
        <p:spPr/>
        <p:txBody>
          <a:bodyPr/>
          <a:lstStyle/>
          <a:p>
            <a:r>
              <a:rPr lang="en-KR" dirty="0"/>
              <a:t>Heap Memory</a:t>
            </a:r>
          </a:p>
        </p:txBody>
      </p:sp>
      <p:sp>
        <p:nvSpPr>
          <p:cNvPr id="3" name="Content Placeholder 2">
            <a:extLst>
              <a:ext uri="{FF2B5EF4-FFF2-40B4-BE49-F238E27FC236}">
                <a16:creationId xmlns:a16="http://schemas.microsoft.com/office/drawing/2014/main" id="{8332A75E-06CA-3560-633E-F1A69AABD23D}"/>
              </a:ext>
            </a:extLst>
          </p:cNvPr>
          <p:cNvSpPr>
            <a:spLocks noGrp="1"/>
          </p:cNvSpPr>
          <p:nvPr>
            <p:ph idx="1"/>
          </p:nvPr>
        </p:nvSpPr>
        <p:spPr>
          <a:xfrm>
            <a:off x="838200" y="1690688"/>
            <a:ext cx="10515600" cy="4486275"/>
          </a:xfrm>
        </p:spPr>
        <p:txBody>
          <a:bodyPr>
            <a:normAutofit fontScale="70000" lnSpcReduction="20000"/>
          </a:bodyPr>
          <a:lstStyle/>
          <a:p>
            <a:pPr marL="0" indent="0" algn="l">
              <a:buNone/>
            </a:pPr>
            <a:r>
              <a:rPr lang="en-US" b="0" i="0" u="none" strike="noStrike" dirty="0">
                <a:solidFill>
                  <a:srgbClr val="374151"/>
                </a:solidFill>
                <a:effectLst/>
                <a:latin typeface="Söhne"/>
              </a:rPr>
              <a:t>The heap is a region of memory used for dynamic memory allocation, where data can be allocated and deallocated in a more flexible manner. Unlike the stack, the heap memory is not automatically managed by the system and requires explicit allocation and deallocation. Heap memory is typically used for larger data structures, such as objects, arrays, or structures, whose size may not be known at compile-time or whose lifetime extends beyond a single function call.</a:t>
            </a:r>
          </a:p>
          <a:p>
            <a:pPr algn="l"/>
            <a:r>
              <a:rPr lang="en-US" b="0" i="0" u="none" strike="noStrike" dirty="0">
                <a:solidFill>
                  <a:srgbClr val="374151"/>
                </a:solidFill>
                <a:effectLst/>
                <a:latin typeface="Söhne"/>
              </a:rPr>
              <a:t>Key characteristics of heap memory:</a:t>
            </a:r>
          </a:p>
          <a:p>
            <a:pPr algn="l">
              <a:buFont typeface="Arial" panose="020B0604020202020204" pitchFamily="34" charset="0"/>
              <a:buChar char="•"/>
            </a:pPr>
            <a:r>
              <a:rPr lang="en-US" b="0" i="0" u="none" strike="noStrike" dirty="0">
                <a:solidFill>
                  <a:srgbClr val="374151"/>
                </a:solidFill>
                <a:effectLst/>
                <a:latin typeface="Söhne"/>
              </a:rPr>
              <a:t>Larger in size compared to the stack.</a:t>
            </a:r>
          </a:p>
          <a:p>
            <a:pPr algn="l">
              <a:buFont typeface="Arial" panose="020B0604020202020204" pitchFamily="34" charset="0"/>
              <a:buChar char="•"/>
            </a:pPr>
            <a:r>
              <a:rPr lang="en-US" b="0" i="0" u="none" strike="noStrike" dirty="0">
                <a:solidFill>
                  <a:srgbClr val="374151"/>
                </a:solidFill>
                <a:effectLst/>
                <a:latin typeface="Söhne"/>
              </a:rPr>
              <a:t>Slower allocation and deallocation compared to the stack.</a:t>
            </a:r>
          </a:p>
          <a:p>
            <a:pPr algn="l">
              <a:buFont typeface="Arial" panose="020B0604020202020204" pitchFamily="34" charset="0"/>
              <a:buChar char="•"/>
            </a:pPr>
            <a:r>
              <a:rPr lang="en-US" b="0" i="0" u="none" strike="noStrike" dirty="0">
                <a:solidFill>
                  <a:srgbClr val="374151"/>
                </a:solidFill>
                <a:effectLst/>
                <a:latin typeface="Söhne"/>
              </a:rPr>
              <a:t>Manual management of memory allocation and deallocation (e.g., using functions like malloc and free in C/C++ or new and delete in languages like C++ and Java).</a:t>
            </a:r>
          </a:p>
          <a:p>
            <a:pPr algn="l">
              <a:buFont typeface="Arial" panose="020B0604020202020204" pitchFamily="34" charset="0"/>
              <a:buChar char="•"/>
            </a:pPr>
            <a:r>
              <a:rPr lang="en-US" b="0" i="0" u="none" strike="noStrike" dirty="0">
                <a:solidFill>
                  <a:srgbClr val="374151"/>
                </a:solidFill>
                <a:effectLst/>
                <a:latin typeface="Söhne"/>
              </a:rPr>
              <a:t>Memory blocks on the heap can be allocated and deallocated in any order.</a:t>
            </a:r>
          </a:p>
          <a:p>
            <a:pPr algn="l">
              <a:buFont typeface="Arial" panose="020B0604020202020204" pitchFamily="34" charset="0"/>
              <a:buChar char="•"/>
            </a:pPr>
            <a:r>
              <a:rPr lang="en-US" b="0" i="0" u="none" strike="noStrike" dirty="0">
                <a:solidFill>
                  <a:srgbClr val="374151"/>
                </a:solidFill>
                <a:effectLst/>
                <a:latin typeface="Söhne"/>
              </a:rPr>
              <a:t>Variables on the heap can have a longer lifetime than those on the stack.</a:t>
            </a:r>
          </a:p>
          <a:p>
            <a:pPr algn="l">
              <a:buFont typeface="Arial" panose="020B0604020202020204" pitchFamily="34" charset="0"/>
              <a:buChar char="•"/>
            </a:pPr>
            <a:r>
              <a:rPr lang="en-US" b="0" i="0" u="none" strike="noStrike" dirty="0">
                <a:solidFill>
                  <a:srgbClr val="374151"/>
                </a:solidFill>
                <a:effectLst/>
                <a:latin typeface="Söhne"/>
              </a:rPr>
              <a:t>Improper management of heap memory can lead to issues like memory leaks or dangling pointers.</a:t>
            </a:r>
          </a:p>
        </p:txBody>
      </p:sp>
    </p:spTree>
    <p:extLst>
      <p:ext uri="{BB962C8B-B14F-4D97-AF65-F5344CB8AC3E}">
        <p14:creationId xmlns:p14="http://schemas.microsoft.com/office/powerpoint/2010/main" val="2882633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0BD2-2E7C-B32B-FAE1-EB6C821F4E6A}"/>
              </a:ext>
            </a:extLst>
          </p:cNvPr>
          <p:cNvSpPr>
            <a:spLocks noGrp="1"/>
          </p:cNvSpPr>
          <p:nvPr>
            <p:ph type="title"/>
          </p:nvPr>
        </p:nvSpPr>
        <p:spPr/>
        <p:txBody>
          <a:bodyPr/>
          <a:lstStyle/>
          <a:p>
            <a:r>
              <a:rPr lang="en-US" altLang="ko-KR" dirty="0"/>
              <a:t>4.2</a:t>
            </a:r>
            <a:r>
              <a:rPr lang="ko-KR" altLang="en-US" dirty="0"/>
              <a:t> </a:t>
            </a:r>
            <a:r>
              <a:rPr lang="en-US" altLang="ko-KR" dirty="0"/>
              <a:t>parallel algorithms and Unified Memory</a:t>
            </a:r>
            <a:endParaRPr lang="en-KR" dirty="0"/>
          </a:p>
        </p:txBody>
      </p:sp>
      <p:sp>
        <p:nvSpPr>
          <p:cNvPr id="3" name="Content Placeholder 2">
            <a:extLst>
              <a:ext uri="{FF2B5EF4-FFF2-40B4-BE49-F238E27FC236}">
                <a16:creationId xmlns:a16="http://schemas.microsoft.com/office/drawing/2014/main" id="{1D385068-D2F2-9342-CFCC-F4E1ABB40807}"/>
              </a:ext>
            </a:extLst>
          </p:cNvPr>
          <p:cNvSpPr>
            <a:spLocks noGrp="1"/>
          </p:cNvSpPr>
          <p:nvPr>
            <p:ph idx="1"/>
          </p:nvPr>
        </p:nvSpPr>
        <p:spPr/>
        <p:txBody>
          <a:bodyPr>
            <a:normAutofit fontScale="92500" lnSpcReduction="10000"/>
          </a:bodyPr>
          <a:lstStyle/>
          <a:p>
            <a:pPr marL="0" indent="0">
              <a:buNone/>
            </a:pPr>
            <a:r>
              <a:rPr lang="en-US" b="0" i="0" u="none" strike="noStrike" dirty="0">
                <a:solidFill>
                  <a:srgbClr val="FF0000"/>
                </a:solidFill>
                <a:effectLst/>
                <a:latin typeface="DIN Pro"/>
              </a:rPr>
              <a:t>Currently, only data dynamically allocated on the heap in CPU code that was compiled by NVC++ can be managed automatically. </a:t>
            </a:r>
            <a:r>
              <a:rPr lang="en-US" b="0" i="0" u="none" strike="noStrike" dirty="0">
                <a:solidFill>
                  <a:srgbClr val="000000"/>
                </a:solidFill>
                <a:effectLst/>
                <a:latin typeface="DIN Pro"/>
              </a:rPr>
              <a:t>Memory dynamically allocated in GPU code is only visible from GPU code and can never be accessed by the CPU. Likewise, CPU and GPU stack memory and memory used for global objects on most systems cannot be automatically managed. Likewise, data that is dynamically allocated in program units not compiled by NVC++ with the </a:t>
            </a:r>
            <a:r>
              <a:rPr lang="en-US" b="0" i="0" u="none" strike="noStrike" dirty="0">
                <a:solidFill>
                  <a:srgbClr val="000000"/>
                </a:solidFill>
                <a:effectLst/>
                <a:latin typeface="Courier" panose="02070309020205020404" pitchFamily="49" charset="0"/>
              </a:rPr>
              <a:t>-⁠</a:t>
            </a:r>
            <a:r>
              <a:rPr lang="en-US" b="0" i="0" u="none" strike="noStrike" dirty="0" err="1">
                <a:solidFill>
                  <a:srgbClr val="000000"/>
                </a:solidFill>
                <a:effectLst/>
                <a:latin typeface="Courier" panose="02070309020205020404" pitchFamily="49" charset="0"/>
              </a:rPr>
              <a:t>stdpar</a:t>
            </a:r>
            <a:r>
              <a:rPr lang="en-US" b="0" i="0" u="none" strike="noStrike" dirty="0">
                <a:solidFill>
                  <a:srgbClr val="000000"/>
                </a:solidFill>
                <a:effectLst/>
                <a:latin typeface="DIN Pro"/>
              </a:rPr>
              <a:t> option is not automatically managed by CUDA Unified Memory, even though it is on the CPU heap. </a:t>
            </a:r>
          </a:p>
          <a:p>
            <a:pPr marL="0" indent="0">
              <a:buNone/>
            </a:pPr>
            <a:r>
              <a:rPr lang="en-US" b="0" i="0" u="none" strike="noStrike" dirty="0">
                <a:solidFill>
                  <a:srgbClr val="FF0000"/>
                </a:solidFill>
                <a:effectLst/>
                <a:latin typeface="NVIDIA Sans"/>
              </a:rPr>
              <a:t>As a result, any pointer that is dereferenced and any object that is referenced within a C++ Parallel Algorithm invocation must refer to the CPU heap. Dereferencing a pointer to a CPU stack or a global object results in a memory violation in GPU code.</a:t>
            </a:r>
            <a:endParaRPr lang="en-KR" dirty="0">
              <a:solidFill>
                <a:srgbClr val="FF0000"/>
              </a:solidFill>
            </a:endParaRPr>
          </a:p>
        </p:txBody>
      </p:sp>
      <p:sp>
        <p:nvSpPr>
          <p:cNvPr id="4" name="TextBox 3">
            <a:extLst>
              <a:ext uri="{FF2B5EF4-FFF2-40B4-BE49-F238E27FC236}">
                <a16:creationId xmlns:a16="http://schemas.microsoft.com/office/drawing/2014/main" id="{15F8F546-24BB-A3EF-B867-7E28D2303BDF}"/>
              </a:ext>
            </a:extLst>
          </p:cNvPr>
          <p:cNvSpPr txBox="1"/>
          <p:nvPr/>
        </p:nvSpPr>
        <p:spPr>
          <a:xfrm>
            <a:off x="4475181" y="180459"/>
            <a:ext cx="7568162" cy="369332"/>
          </a:xfrm>
          <a:prstGeom prst="rect">
            <a:avLst/>
          </a:prstGeom>
          <a:noFill/>
        </p:spPr>
        <p:txBody>
          <a:bodyPr wrap="none" rtlCol="0">
            <a:spAutoFit/>
          </a:bodyPr>
          <a:lstStyle/>
          <a:p>
            <a:r>
              <a:rPr lang="en-US" dirty="0"/>
              <a:t>https://</a:t>
            </a:r>
            <a:r>
              <a:rPr lang="en-US" dirty="0" err="1"/>
              <a:t>docs.nvidia.com</a:t>
            </a:r>
            <a:r>
              <a:rPr lang="en-US" dirty="0"/>
              <a:t>/</a:t>
            </a:r>
            <a:r>
              <a:rPr lang="en-US" dirty="0" err="1"/>
              <a:t>hpc-sdk</a:t>
            </a:r>
            <a:r>
              <a:rPr lang="en-US" dirty="0"/>
              <a:t>/compilers/</a:t>
            </a:r>
            <a:r>
              <a:rPr lang="en-US" dirty="0" err="1"/>
              <a:t>c++</a:t>
            </a:r>
            <a:r>
              <a:rPr lang="en-US" dirty="0"/>
              <a:t>-parallel-algorithms/</a:t>
            </a:r>
            <a:r>
              <a:rPr lang="en-US" dirty="0" err="1"/>
              <a:t>index.html</a:t>
            </a:r>
            <a:endParaRPr lang="en-KR" dirty="0"/>
          </a:p>
        </p:txBody>
      </p:sp>
    </p:spTree>
    <p:extLst>
      <p:ext uri="{BB962C8B-B14F-4D97-AF65-F5344CB8AC3E}">
        <p14:creationId xmlns:p14="http://schemas.microsoft.com/office/powerpoint/2010/main" val="237960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DC73-D23E-C9ED-6608-753588F66E45}"/>
              </a:ext>
            </a:extLst>
          </p:cNvPr>
          <p:cNvSpPr>
            <a:spLocks noGrp="1"/>
          </p:cNvSpPr>
          <p:nvPr>
            <p:ph type="title"/>
          </p:nvPr>
        </p:nvSpPr>
        <p:spPr/>
        <p:txBody>
          <a:bodyPr/>
          <a:lstStyle/>
          <a:p>
            <a:r>
              <a:rPr lang="en-US" dirty="0"/>
              <a:t>C</a:t>
            </a:r>
            <a:r>
              <a:rPr lang="en-KR" dirty="0"/>
              <a:t>aptured by reference or value</a:t>
            </a:r>
          </a:p>
        </p:txBody>
      </p:sp>
      <p:sp>
        <p:nvSpPr>
          <p:cNvPr id="3" name="Content Placeholder 2">
            <a:extLst>
              <a:ext uri="{FF2B5EF4-FFF2-40B4-BE49-F238E27FC236}">
                <a16:creationId xmlns:a16="http://schemas.microsoft.com/office/drawing/2014/main" id="{79EC08FD-E7F6-6D09-27EB-891BD638107C}"/>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void </a:t>
            </a:r>
            <a:r>
              <a:rPr lang="en-US" dirty="0" err="1">
                <a:latin typeface="Courier New" panose="02070309020205020404" pitchFamily="49" charset="0"/>
                <a:cs typeface="Courier New" panose="02070309020205020404" pitchFamily="49" charset="0"/>
              </a:rPr>
              <a:t>saxpy</a:t>
            </a:r>
            <a:r>
              <a:rPr lang="en-US" dirty="0">
                <a:latin typeface="Courier New" panose="02070309020205020404" pitchFamily="49" charset="0"/>
                <a:cs typeface="Courier New" panose="02070309020205020404" pitchFamily="49" charset="0"/>
              </a:rPr>
              <a:t>(float* x, float* y, int N, float a) { std::transform(std::execution::</a:t>
            </a:r>
            <a:r>
              <a:rPr lang="en-US" dirty="0" err="1">
                <a:latin typeface="Courier New" panose="02070309020205020404" pitchFamily="49" charset="0"/>
                <a:cs typeface="Courier New" panose="02070309020205020404" pitchFamily="49" charset="0"/>
              </a:rPr>
              <a:t>par_unseq</a:t>
            </a:r>
            <a:r>
              <a:rPr lang="en-US" dirty="0">
                <a:latin typeface="Courier New" panose="02070309020205020404" pitchFamily="49" charset="0"/>
                <a:cs typeface="Courier New" panose="02070309020205020404" pitchFamily="49" charset="0"/>
              </a:rPr>
              <a:t>, x, x + N, y, y, [</a:t>
            </a:r>
            <a:r>
              <a:rPr lang="en-US" b="1"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](float xi, float </a:t>
            </a:r>
            <a:r>
              <a:rPr lang="en-US" dirty="0" err="1">
                <a:latin typeface="Courier New" panose="02070309020205020404" pitchFamily="49" charset="0"/>
                <a:cs typeface="Courier New" panose="02070309020205020404" pitchFamily="49" charset="0"/>
              </a:rPr>
              <a:t>yi</a:t>
            </a:r>
            <a:r>
              <a:rPr lang="en-US" dirty="0">
                <a:latin typeface="Courier New" panose="02070309020205020404" pitchFamily="49" charset="0"/>
                <a:cs typeface="Courier New" panose="02070309020205020404" pitchFamily="49" charset="0"/>
              </a:rPr>
              <a:t>){ return a * xi + </a:t>
            </a:r>
            <a:r>
              <a:rPr lang="en-US" dirty="0" err="1">
                <a:latin typeface="Courier New" panose="02070309020205020404" pitchFamily="49" charset="0"/>
                <a:cs typeface="Courier New" panose="02070309020205020404" pitchFamily="49" charset="0"/>
              </a:rPr>
              <a:t>yi</a:t>
            </a:r>
            <a:r>
              <a:rPr lang="en-US" dirty="0">
                <a:latin typeface="Courier New" panose="02070309020205020404" pitchFamily="49" charset="0"/>
                <a:cs typeface="Courier New" panose="02070309020205020404" pitchFamily="49" charset="0"/>
              </a:rPr>
              <a:t>; }); }</a:t>
            </a:r>
          </a:p>
          <a:p>
            <a:pPr marL="0" indent="0">
              <a:buNone/>
            </a:pPr>
            <a:endParaRPr lang="en-US" dirty="0">
              <a:latin typeface="Courier New" panose="02070309020205020404" pitchFamily="49" charset="0"/>
              <a:cs typeface="Courier New" panose="02070309020205020404" pitchFamily="49" charset="0"/>
            </a:endParaRPr>
          </a:p>
          <a:p>
            <a:r>
              <a:rPr lang="en-US" dirty="0">
                <a:solidFill>
                  <a:srgbClr val="FF0000"/>
                </a:solidFill>
                <a:latin typeface="Times New Roman" panose="02020603050405020304" pitchFamily="18" charset="0"/>
                <a:cs typeface="Times New Roman" panose="02020603050405020304" pitchFamily="18" charset="0"/>
              </a:rPr>
              <a:t>&amp; (wrong) </a:t>
            </a:r>
            <a:r>
              <a:rPr lang="en-US" dirty="0">
                <a:latin typeface="Times New Roman" panose="02020603050405020304" pitchFamily="18" charset="0"/>
                <a:cs typeface="Times New Roman" panose="02020603050405020304" pitchFamily="18" charset="0"/>
              </a:rPr>
              <a:t>the function parameter a is captured by reference, which is in CPU stack memory </a:t>
            </a:r>
          </a:p>
          <a:p>
            <a:r>
              <a:rPr lang="en-US" dirty="0">
                <a:solidFill>
                  <a:srgbClr val="FF0000"/>
                </a:solidFill>
                <a:latin typeface="Times New Roman" panose="02020603050405020304" pitchFamily="18" charset="0"/>
                <a:cs typeface="Times New Roman" panose="02020603050405020304" pitchFamily="18" charset="0"/>
              </a:rPr>
              <a:t>= (right) </a:t>
            </a:r>
            <a:r>
              <a:rPr lang="en-US" dirty="0">
                <a:latin typeface="Times New Roman" panose="02020603050405020304" pitchFamily="18" charset="0"/>
                <a:cs typeface="Times New Roman" panose="02020603050405020304" pitchFamily="18" charset="0"/>
              </a:rPr>
              <a:t>the function parameter a is captured by value, which is in CPU heap memory</a:t>
            </a:r>
          </a:p>
          <a:p>
            <a:pPr marL="0" indent="0">
              <a:buNone/>
            </a:pPr>
            <a:endParaRPr lang="en-K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0949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E4CD-9FC6-E871-5359-6DB991248F9B}"/>
              </a:ext>
            </a:extLst>
          </p:cNvPr>
          <p:cNvSpPr>
            <a:spLocks noGrp="1"/>
          </p:cNvSpPr>
          <p:nvPr>
            <p:ph type="title"/>
          </p:nvPr>
        </p:nvSpPr>
        <p:spPr/>
        <p:txBody>
          <a:bodyPr/>
          <a:lstStyle/>
          <a:p>
            <a:r>
              <a:rPr lang="en-US" dirty="0"/>
              <a:t>Three different programming approaches</a:t>
            </a:r>
            <a:endParaRPr lang="en-KR" dirty="0"/>
          </a:p>
        </p:txBody>
      </p:sp>
      <p:pic>
        <p:nvPicPr>
          <p:cNvPr id="5" name="Content Placeholder 4">
            <a:extLst>
              <a:ext uri="{FF2B5EF4-FFF2-40B4-BE49-F238E27FC236}">
                <a16:creationId xmlns:a16="http://schemas.microsoft.com/office/drawing/2014/main" id="{1FD7D391-F7D7-4F20-7AB3-6E7769697C31}"/>
              </a:ext>
            </a:extLst>
          </p:cNvPr>
          <p:cNvPicPr>
            <a:picLocks noGrp="1" noChangeAspect="1"/>
          </p:cNvPicPr>
          <p:nvPr>
            <p:ph idx="1"/>
          </p:nvPr>
        </p:nvPicPr>
        <p:blipFill>
          <a:blip r:embed="rId2"/>
          <a:stretch>
            <a:fillRect/>
          </a:stretch>
        </p:blipFill>
        <p:spPr>
          <a:xfrm>
            <a:off x="602428" y="1978856"/>
            <a:ext cx="11222410" cy="4131488"/>
          </a:xfrm>
        </p:spPr>
      </p:pic>
    </p:spTree>
    <p:extLst>
      <p:ext uri="{BB962C8B-B14F-4D97-AF65-F5344CB8AC3E}">
        <p14:creationId xmlns:p14="http://schemas.microsoft.com/office/powerpoint/2010/main" val="10525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057F-B153-2296-0187-3BAAECC72791}"/>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C1EFBCBC-BEA6-4600-BEE9-B5BBD98DFD7E}"/>
              </a:ext>
            </a:extLst>
          </p:cNvPr>
          <p:cNvPicPr>
            <a:picLocks noGrp="1" noChangeAspect="1"/>
          </p:cNvPicPr>
          <p:nvPr>
            <p:ph idx="1"/>
          </p:nvPr>
        </p:nvPicPr>
        <p:blipFill>
          <a:blip r:embed="rId2"/>
          <a:stretch>
            <a:fillRect/>
          </a:stretch>
        </p:blipFill>
        <p:spPr>
          <a:xfrm>
            <a:off x="2108499" y="365125"/>
            <a:ext cx="7221509" cy="5412831"/>
          </a:xfrm>
        </p:spPr>
      </p:pic>
      <p:sp>
        <p:nvSpPr>
          <p:cNvPr id="7" name="TextBox 6">
            <a:extLst>
              <a:ext uri="{FF2B5EF4-FFF2-40B4-BE49-F238E27FC236}">
                <a16:creationId xmlns:a16="http://schemas.microsoft.com/office/drawing/2014/main" id="{F1466B69-296C-821A-3344-EC389CAFE77D}"/>
              </a:ext>
            </a:extLst>
          </p:cNvPr>
          <p:cNvSpPr txBox="1"/>
          <p:nvPr/>
        </p:nvSpPr>
        <p:spPr>
          <a:xfrm>
            <a:off x="6360460" y="6034603"/>
            <a:ext cx="6094206" cy="646331"/>
          </a:xfrm>
          <a:prstGeom prst="rect">
            <a:avLst/>
          </a:prstGeom>
          <a:noFill/>
        </p:spPr>
        <p:txBody>
          <a:bodyPr wrap="square">
            <a:spAutoFit/>
          </a:bodyPr>
          <a:lstStyle/>
          <a:p>
            <a:r>
              <a:rPr lang="en-KR" dirty="0"/>
              <a:t>https://developer.nvidia.com/blog/accelerating-fortran-do-concurrent-with-gpus-and-the-nvidia-hpc-sdk/</a:t>
            </a:r>
          </a:p>
        </p:txBody>
      </p:sp>
    </p:spTree>
    <p:extLst>
      <p:ext uri="{BB962C8B-B14F-4D97-AF65-F5344CB8AC3E}">
        <p14:creationId xmlns:p14="http://schemas.microsoft.com/office/powerpoint/2010/main" val="338661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A89A-CA20-7791-D5F0-294A8AFE07FD}"/>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81561DE0-AB8F-0568-E169-1D8E91AEF9AC}"/>
              </a:ext>
            </a:extLst>
          </p:cNvPr>
          <p:cNvPicPr>
            <a:picLocks noGrp="1" noChangeAspect="1"/>
          </p:cNvPicPr>
          <p:nvPr>
            <p:ph idx="1"/>
          </p:nvPr>
        </p:nvPicPr>
        <p:blipFill>
          <a:blip r:embed="rId2"/>
          <a:stretch>
            <a:fillRect/>
          </a:stretch>
        </p:blipFill>
        <p:spPr>
          <a:xfrm>
            <a:off x="0" y="0"/>
            <a:ext cx="12231000" cy="6858000"/>
          </a:xfrm>
        </p:spPr>
      </p:pic>
    </p:spTree>
    <p:extLst>
      <p:ext uri="{BB962C8B-B14F-4D97-AF65-F5344CB8AC3E}">
        <p14:creationId xmlns:p14="http://schemas.microsoft.com/office/powerpoint/2010/main" val="365008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6202-575C-1A49-2C9B-307FF28B7C90}"/>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65001D17-0BBA-FE45-6FDC-1CE806F674F3}"/>
              </a:ext>
            </a:extLst>
          </p:cNvPr>
          <p:cNvPicPr>
            <a:picLocks noGrp="1" noChangeAspect="1"/>
          </p:cNvPicPr>
          <p:nvPr>
            <p:ph idx="1"/>
          </p:nvPr>
        </p:nvPicPr>
        <p:blipFill>
          <a:blip r:embed="rId2"/>
          <a:stretch>
            <a:fillRect/>
          </a:stretch>
        </p:blipFill>
        <p:spPr>
          <a:xfrm>
            <a:off x="0" y="78060"/>
            <a:ext cx="12135597" cy="6863364"/>
          </a:xfrm>
        </p:spPr>
      </p:pic>
    </p:spTree>
    <p:extLst>
      <p:ext uri="{BB962C8B-B14F-4D97-AF65-F5344CB8AC3E}">
        <p14:creationId xmlns:p14="http://schemas.microsoft.com/office/powerpoint/2010/main" val="23031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A05F-0A12-6F31-1D38-7146A89391AE}"/>
              </a:ext>
            </a:extLst>
          </p:cNvPr>
          <p:cNvSpPr>
            <a:spLocks noGrp="1"/>
          </p:cNvSpPr>
          <p:nvPr>
            <p:ph type="title"/>
          </p:nvPr>
        </p:nvSpPr>
        <p:spPr/>
        <p:txBody>
          <a:bodyPr/>
          <a:lstStyle/>
          <a:p>
            <a:endParaRPr lang="en-KR"/>
          </a:p>
        </p:txBody>
      </p:sp>
      <p:pic>
        <p:nvPicPr>
          <p:cNvPr id="5" name="Content Placeholder 4">
            <a:extLst>
              <a:ext uri="{FF2B5EF4-FFF2-40B4-BE49-F238E27FC236}">
                <a16:creationId xmlns:a16="http://schemas.microsoft.com/office/drawing/2014/main" id="{4704380A-B040-3A59-2500-92D37A932A2F}"/>
              </a:ext>
            </a:extLst>
          </p:cNvPr>
          <p:cNvPicPr>
            <a:picLocks noGrp="1" noChangeAspect="1"/>
          </p:cNvPicPr>
          <p:nvPr>
            <p:ph idx="1"/>
          </p:nvPr>
        </p:nvPicPr>
        <p:blipFill>
          <a:blip r:embed="rId2"/>
          <a:stretch>
            <a:fillRect/>
          </a:stretch>
        </p:blipFill>
        <p:spPr>
          <a:xfrm>
            <a:off x="-1900" y="-1"/>
            <a:ext cx="12193901" cy="6858001"/>
          </a:xfrm>
        </p:spPr>
      </p:pic>
      <p:sp>
        <p:nvSpPr>
          <p:cNvPr id="8" name="TextBox 7">
            <a:extLst>
              <a:ext uri="{FF2B5EF4-FFF2-40B4-BE49-F238E27FC236}">
                <a16:creationId xmlns:a16="http://schemas.microsoft.com/office/drawing/2014/main" id="{45FE3098-FDCF-D57B-976B-CFBDB725F8EE}"/>
              </a:ext>
            </a:extLst>
          </p:cNvPr>
          <p:cNvSpPr txBox="1"/>
          <p:nvPr/>
        </p:nvSpPr>
        <p:spPr>
          <a:xfrm>
            <a:off x="3356518" y="4109161"/>
            <a:ext cx="2455865" cy="369332"/>
          </a:xfrm>
          <a:prstGeom prst="rect">
            <a:avLst/>
          </a:prstGeom>
          <a:noFill/>
        </p:spPr>
        <p:txBody>
          <a:bodyPr wrap="none" rtlCol="0">
            <a:spAutoFit/>
          </a:bodyPr>
          <a:lstStyle/>
          <a:p>
            <a:r>
              <a:rPr lang="en-KR" dirty="0">
                <a:solidFill>
                  <a:srgbClr val="FF0000"/>
                </a:solidFill>
              </a:rPr>
              <a:t>from Pascal architecture</a:t>
            </a:r>
          </a:p>
        </p:txBody>
      </p:sp>
    </p:spTree>
    <p:extLst>
      <p:ext uri="{BB962C8B-B14F-4D97-AF65-F5344CB8AC3E}">
        <p14:creationId xmlns:p14="http://schemas.microsoft.com/office/powerpoint/2010/main" val="144264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D8E7-5F37-5B30-BFB1-457E5DE4FD75}"/>
              </a:ext>
            </a:extLst>
          </p:cNvPr>
          <p:cNvSpPr>
            <a:spLocks noGrp="1"/>
          </p:cNvSpPr>
          <p:nvPr>
            <p:ph type="title"/>
          </p:nvPr>
        </p:nvSpPr>
        <p:spPr/>
        <p:txBody>
          <a:bodyPr/>
          <a:lstStyle/>
          <a:p>
            <a:r>
              <a:rPr lang="en-US" dirty="0"/>
              <a:t>T</a:t>
            </a:r>
            <a:r>
              <a:rPr lang="en-KR" dirty="0"/>
              <a:t>est bed</a:t>
            </a:r>
          </a:p>
        </p:txBody>
      </p:sp>
      <p:sp>
        <p:nvSpPr>
          <p:cNvPr id="3" name="Content Placeholder 2">
            <a:extLst>
              <a:ext uri="{FF2B5EF4-FFF2-40B4-BE49-F238E27FC236}">
                <a16:creationId xmlns:a16="http://schemas.microsoft.com/office/drawing/2014/main" id="{FD34ED5F-E367-E467-31B7-ED0147B5FCB9}"/>
              </a:ext>
            </a:extLst>
          </p:cNvPr>
          <p:cNvSpPr>
            <a:spLocks noGrp="1"/>
          </p:cNvSpPr>
          <p:nvPr>
            <p:ph idx="1"/>
          </p:nvPr>
        </p:nvSpPr>
        <p:spPr>
          <a:xfrm>
            <a:off x="838200" y="1825625"/>
            <a:ext cx="5038493" cy="4351338"/>
          </a:xfrm>
        </p:spPr>
        <p:txBody>
          <a:bodyPr/>
          <a:lstStyle/>
          <a:p>
            <a:r>
              <a:rPr lang="en-KR" dirty="0"/>
              <a:t>Supermicro SYS-4028GR-TRT</a:t>
            </a:r>
          </a:p>
          <a:p>
            <a:r>
              <a:rPr lang="en-KR" dirty="0"/>
              <a:t>NVIDIA A100 40GB PCIe</a:t>
            </a:r>
          </a:p>
          <a:p>
            <a:r>
              <a:rPr lang="en-KR" dirty="0"/>
              <a:t>NVIDIA HPC SDK 23.5</a:t>
            </a:r>
          </a:p>
        </p:txBody>
      </p:sp>
      <p:pic>
        <p:nvPicPr>
          <p:cNvPr id="5" name="Picture 4">
            <a:extLst>
              <a:ext uri="{FF2B5EF4-FFF2-40B4-BE49-F238E27FC236}">
                <a16:creationId xmlns:a16="http://schemas.microsoft.com/office/drawing/2014/main" id="{38BEEBED-CB44-2030-EEF4-8DB861411523}"/>
              </a:ext>
            </a:extLst>
          </p:cNvPr>
          <p:cNvPicPr>
            <a:picLocks noChangeAspect="1"/>
          </p:cNvPicPr>
          <p:nvPr/>
        </p:nvPicPr>
        <p:blipFill>
          <a:blip r:embed="rId3"/>
          <a:stretch>
            <a:fillRect/>
          </a:stretch>
        </p:blipFill>
        <p:spPr>
          <a:xfrm>
            <a:off x="5979109" y="78059"/>
            <a:ext cx="6212891" cy="6779941"/>
          </a:xfrm>
          <a:prstGeom prst="rect">
            <a:avLst/>
          </a:prstGeom>
        </p:spPr>
      </p:pic>
    </p:spTree>
    <p:extLst>
      <p:ext uri="{BB962C8B-B14F-4D97-AF65-F5344CB8AC3E}">
        <p14:creationId xmlns:p14="http://schemas.microsoft.com/office/powerpoint/2010/main" val="172398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C251-3354-22E1-4DA5-BFBA3BF8108F}"/>
              </a:ext>
            </a:extLst>
          </p:cNvPr>
          <p:cNvSpPr>
            <a:spLocks noGrp="1"/>
          </p:cNvSpPr>
          <p:nvPr>
            <p:ph type="title"/>
          </p:nvPr>
        </p:nvSpPr>
        <p:spPr/>
        <p:txBody>
          <a:bodyPr/>
          <a:lstStyle/>
          <a:p>
            <a:r>
              <a:rPr lang="en-KR" dirty="0"/>
              <a:t>Fortran examples</a:t>
            </a:r>
          </a:p>
        </p:txBody>
      </p:sp>
      <p:sp>
        <p:nvSpPr>
          <p:cNvPr id="3" name="Content Placeholder 2">
            <a:extLst>
              <a:ext uri="{FF2B5EF4-FFF2-40B4-BE49-F238E27FC236}">
                <a16:creationId xmlns:a16="http://schemas.microsoft.com/office/drawing/2014/main" id="{F87BE056-3575-7591-A192-FB489485D2B4}"/>
              </a:ext>
            </a:extLst>
          </p:cNvPr>
          <p:cNvSpPr>
            <a:spLocks noGrp="1"/>
          </p:cNvSpPr>
          <p:nvPr>
            <p:ph idx="1"/>
          </p:nvPr>
        </p:nvSpPr>
        <p:spPr/>
        <p:txBody>
          <a:bodyPr/>
          <a:lstStyle/>
          <a:p>
            <a:r>
              <a:rPr lang="en-US" dirty="0"/>
              <a:t>c</a:t>
            </a:r>
            <a:r>
              <a:rPr lang="en-KR" dirty="0"/>
              <a:t>utensor.f90</a:t>
            </a:r>
          </a:p>
          <a:p>
            <a:r>
              <a:rPr lang="en-KR" dirty="0"/>
              <a:t>addVectors.90</a:t>
            </a:r>
          </a:p>
          <a:p>
            <a:r>
              <a:rPr lang="en-KR" dirty="0"/>
              <a:t>dotProduct.f90</a:t>
            </a:r>
          </a:p>
          <a:p>
            <a:r>
              <a:rPr lang="en-US" dirty="0"/>
              <a:t>m</a:t>
            </a:r>
            <a:r>
              <a:rPr lang="en-KR" dirty="0"/>
              <a:t>atmul.f90</a:t>
            </a:r>
          </a:p>
          <a:p>
            <a:r>
              <a:rPr lang="en-US" dirty="0"/>
              <a:t>j</a:t>
            </a:r>
            <a:r>
              <a:rPr lang="en-KR" dirty="0"/>
              <a:t>acobi.f90</a:t>
            </a:r>
          </a:p>
          <a:p>
            <a:endParaRPr lang="en-KR" dirty="0"/>
          </a:p>
          <a:p>
            <a:endParaRPr lang="en-KR" dirty="0"/>
          </a:p>
          <a:p>
            <a:endParaRPr lang="en-KR" dirty="0"/>
          </a:p>
        </p:txBody>
      </p:sp>
    </p:spTree>
    <p:extLst>
      <p:ext uri="{BB962C8B-B14F-4D97-AF65-F5344CB8AC3E}">
        <p14:creationId xmlns:p14="http://schemas.microsoft.com/office/powerpoint/2010/main" val="981031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12059</TotalTime>
  <Words>1416</Words>
  <Application>Microsoft Macintosh PowerPoint</Application>
  <PresentationFormat>Widescreen</PresentationFormat>
  <Paragraphs>108</Paragraphs>
  <Slides>23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DIN Pro</vt:lpstr>
      <vt:lpstr>inherit</vt:lpstr>
      <vt:lpstr>NVIDIA Sans</vt:lpstr>
      <vt:lpstr>Söhne</vt:lpstr>
      <vt:lpstr>Arial</vt:lpstr>
      <vt:lpstr>Calibri</vt:lpstr>
      <vt:lpstr>Calibri Light</vt:lpstr>
      <vt:lpstr>Cambria Math</vt:lpstr>
      <vt:lpstr>Courier</vt:lpstr>
      <vt:lpstr>Courier New</vt:lpstr>
      <vt:lpstr>Menlo</vt:lpstr>
      <vt:lpstr>Times New Roman</vt:lpstr>
      <vt:lpstr>Office Theme</vt:lpstr>
      <vt:lpstr>Parallel programming with standard Fortran and C++</vt:lpstr>
      <vt:lpstr>References</vt:lpstr>
      <vt:lpstr>Three different programming approaches</vt:lpstr>
      <vt:lpstr>PowerPoint Presentation</vt:lpstr>
      <vt:lpstr>PowerPoint Presentation</vt:lpstr>
      <vt:lpstr>PowerPoint Presentation</vt:lpstr>
      <vt:lpstr>PowerPoint Presentation</vt:lpstr>
      <vt:lpstr>Test bed</vt:lpstr>
      <vt:lpstr>Fortran examples</vt:lpstr>
      <vt:lpstr>AI (Arithmetic Intensity)</vt:lpstr>
      <vt:lpstr>Analyticcal solution to Laplace equation</vt:lpstr>
      <vt:lpstr>Jacobi method to Laplace equation</vt:lpstr>
      <vt:lpstr>Matlab script</vt:lpstr>
      <vt:lpstr>PowerPoint Presentation</vt:lpstr>
      <vt:lpstr>PowerPoint Presentation</vt:lpstr>
      <vt:lpstr>Four Execution Policies</vt:lpstr>
      <vt:lpstr>PowerPoint Presentation</vt:lpstr>
      <vt:lpstr>C++ lambda</vt:lpstr>
      <vt:lpstr>PowerPoint Presentation</vt:lpstr>
      <vt:lpstr>Stack memory</vt:lpstr>
      <vt:lpstr>Heap Memory</vt:lpstr>
      <vt:lpstr>4.2 parallel algorithms and Unified Memory</vt:lpstr>
      <vt:lpstr>Captured by reference or value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programming with STD LANGAGES</dc:title>
  <dc:creator>Jongsoo Kim</dc:creator>
  <cp:lastModifiedBy>Jongsoo Kim</cp:lastModifiedBy>
  <cp:revision>14</cp:revision>
  <dcterms:created xsi:type="dcterms:W3CDTF">2023-06-10T02:10:18Z</dcterms:created>
  <dcterms:modified xsi:type="dcterms:W3CDTF">2023-06-20T09:25:07Z</dcterms:modified>
</cp:coreProperties>
</file>