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
  <Default Extension="tiff" ContentType="image/tiff"/>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5"/>
  </p:notesMasterIdLst>
  <p:sldIdLst>
    <p:sldId id="256" r:id="rId2"/>
    <p:sldId id="506" r:id="rId3"/>
    <p:sldId id="508" r:id="rId4"/>
    <p:sldId id="495" r:id="rId5"/>
    <p:sldId id="482" r:id="rId6"/>
    <p:sldId id="426" r:id="rId7"/>
    <p:sldId id="522" r:id="rId8"/>
    <p:sldId id="533" r:id="rId9"/>
    <p:sldId id="534" r:id="rId10"/>
    <p:sldId id="525" r:id="rId11"/>
    <p:sldId id="278" r:id="rId12"/>
    <p:sldId id="524" r:id="rId13"/>
    <p:sldId id="538" r:id="rId14"/>
    <p:sldId id="484" r:id="rId15"/>
    <p:sldId id="526" r:id="rId16"/>
    <p:sldId id="387" r:id="rId17"/>
    <p:sldId id="374" r:id="rId18"/>
    <p:sldId id="375" r:id="rId19"/>
    <p:sldId id="376" r:id="rId20"/>
    <p:sldId id="388" r:id="rId21"/>
    <p:sldId id="530" r:id="rId22"/>
    <p:sldId id="391" r:id="rId23"/>
    <p:sldId id="389" r:id="rId24"/>
    <p:sldId id="531" r:id="rId25"/>
    <p:sldId id="532" r:id="rId26"/>
    <p:sldId id="528" r:id="rId27"/>
    <p:sldId id="529" r:id="rId28"/>
    <p:sldId id="500" r:id="rId29"/>
    <p:sldId id="393" r:id="rId30"/>
    <p:sldId id="437" r:id="rId31"/>
    <p:sldId id="460" r:id="rId32"/>
    <p:sldId id="501" r:id="rId33"/>
    <p:sldId id="486" r:id="rId34"/>
    <p:sldId id="400" r:id="rId35"/>
    <p:sldId id="510" r:id="rId36"/>
    <p:sldId id="403" r:id="rId37"/>
    <p:sldId id="535" r:id="rId38"/>
    <p:sldId id="461" r:id="rId39"/>
    <p:sldId id="407" r:id="rId40"/>
    <p:sldId id="487" r:id="rId41"/>
    <p:sldId id="408" r:id="rId42"/>
    <p:sldId id="446" r:id="rId43"/>
    <p:sldId id="450" r:id="rId44"/>
    <p:sldId id="448" r:id="rId45"/>
    <p:sldId id="455" r:id="rId46"/>
    <p:sldId id="457" r:id="rId47"/>
    <p:sldId id="488" r:id="rId48"/>
    <p:sldId id="489" r:id="rId49"/>
    <p:sldId id="490" r:id="rId50"/>
    <p:sldId id="462" r:id="rId51"/>
    <p:sldId id="541" r:id="rId52"/>
    <p:sldId id="542" r:id="rId53"/>
    <p:sldId id="517" r:id="rId54"/>
    <p:sldId id="518" r:id="rId55"/>
    <p:sldId id="424" r:id="rId56"/>
    <p:sldId id="519" r:id="rId57"/>
    <p:sldId id="516" r:id="rId58"/>
    <p:sldId id="511" r:id="rId59"/>
    <p:sldId id="481" r:id="rId60"/>
    <p:sldId id="512" r:id="rId61"/>
    <p:sldId id="480" r:id="rId62"/>
    <p:sldId id="539" r:id="rId63"/>
    <p:sldId id="540" r:id="rId64"/>
    <p:sldId id="536" r:id="rId65"/>
    <p:sldId id="513" r:id="rId66"/>
    <p:sldId id="537" r:id="rId67"/>
    <p:sldId id="444" r:id="rId68"/>
    <p:sldId id="445" r:id="rId69"/>
    <p:sldId id="491" r:id="rId70"/>
    <p:sldId id="492" r:id="rId71"/>
    <p:sldId id="493" r:id="rId72"/>
    <p:sldId id="494" r:id="rId73"/>
    <p:sldId id="263" r:id="rId74"/>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92"/>
    <p:restoredTop sz="96416"/>
  </p:normalViewPr>
  <p:slideViewPr>
    <p:cSldViewPr>
      <p:cViewPr varScale="1">
        <p:scale>
          <a:sx n="128" d="100"/>
          <a:sy n="128" d="100"/>
        </p:scale>
        <p:origin x="192" y="1264"/>
      </p:cViewPr>
      <p:guideLst>
        <p:guide orient="horz" pos="1620"/>
        <p:guide pos="2880"/>
      </p:guideLst>
    </p:cSldViewPr>
  </p:slideViewPr>
  <p:outlineViewPr>
    <p:cViewPr>
      <p:scale>
        <a:sx n="33" d="100"/>
        <a:sy n="33" d="100"/>
      </p:scale>
      <p:origin x="0" y="-52544"/>
    </p:cViewPr>
  </p:outlineViewPr>
  <p:notesTextViewPr>
    <p:cViewPr>
      <p:scale>
        <a:sx n="1" d="1"/>
        <a:sy n="1" d="1"/>
      </p:scale>
      <p:origin x="0" y="0"/>
    </p:cViewPr>
  </p:notesTextViewPr>
  <p:sorterViewPr>
    <p:cViewPr>
      <p:scale>
        <a:sx n="80" d="100"/>
        <a:sy n="80" d="100"/>
      </p:scale>
      <p:origin x="0" y="0"/>
    </p:cViewPr>
  </p:sorterViewPr>
  <p:notesViewPr>
    <p:cSldViewPr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5E8670-0268-45E9-AA86-2B0DB704AF27}" type="datetimeFigureOut">
              <a:rPr lang="ko-KR" altLang="en-US" smtClean="0"/>
              <a:pPr/>
              <a:t>2023. 7. 1.</a:t>
            </a:fld>
            <a:endParaRPr lang="ko-KR" altLang="en-US"/>
          </a:p>
        </p:txBody>
      </p:sp>
      <p:sp>
        <p:nvSpPr>
          <p:cNvPr id="4" name="슬라이드 이미지 개체 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137B23-CD71-4E3E-88ED-8BDA05004B7E}" type="slidenum">
              <a:rPr lang="ko-KR" altLang="en-US" smtClean="0"/>
              <a:pPr/>
              <a:t>‹#›</a:t>
            </a:fld>
            <a:endParaRPr lang="ko-KR" altLang="en-US"/>
          </a:p>
        </p:txBody>
      </p:sp>
    </p:spTree>
    <p:extLst>
      <p:ext uri="{BB962C8B-B14F-4D97-AF65-F5344CB8AC3E}">
        <p14:creationId xmlns:p14="http://schemas.microsoft.com/office/powerpoint/2010/main" val="250286172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1</a:t>
            </a:fld>
            <a:endParaRPr lang="ko-KR" altLang="en-US"/>
          </a:p>
        </p:txBody>
      </p:sp>
    </p:spTree>
    <p:extLst>
      <p:ext uri="{BB962C8B-B14F-4D97-AF65-F5344CB8AC3E}">
        <p14:creationId xmlns:p14="http://schemas.microsoft.com/office/powerpoint/2010/main" val="3740509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27</a:t>
            </a:fld>
            <a:endParaRPr lang="ko-KR" altLang="en-US"/>
          </a:p>
        </p:txBody>
      </p:sp>
    </p:spTree>
    <p:extLst>
      <p:ext uri="{BB962C8B-B14F-4D97-AF65-F5344CB8AC3E}">
        <p14:creationId xmlns:p14="http://schemas.microsoft.com/office/powerpoint/2010/main" val="584356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29</a:t>
            </a:fld>
            <a:endParaRPr lang="ko-KR" altLang="en-US"/>
          </a:p>
        </p:txBody>
      </p:sp>
    </p:spTree>
    <p:extLst>
      <p:ext uri="{BB962C8B-B14F-4D97-AF65-F5344CB8AC3E}">
        <p14:creationId xmlns:p14="http://schemas.microsoft.com/office/powerpoint/2010/main" val="445029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30</a:t>
            </a:fld>
            <a:endParaRPr lang="ko-KR" altLang="en-US"/>
          </a:p>
        </p:txBody>
      </p:sp>
    </p:spTree>
    <p:extLst>
      <p:ext uri="{BB962C8B-B14F-4D97-AF65-F5344CB8AC3E}">
        <p14:creationId xmlns:p14="http://schemas.microsoft.com/office/powerpoint/2010/main" val="978321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33</a:t>
            </a:fld>
            <a:endParaRPr lang="ko-KR" altLang="en-US"/>
          </a:p>
        </p:txBody>
      </p:sp>
    </p:spTree>
    <p:extLst>
      <p:ext uri="{BB962C8B-B14F-4D97-AF65-F5344CB8AC3E}">
        <p14:creationId xmlns:p14="http://schemas.microsoft.com/office/powerpoint/2010/main" val="3181854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슬라이드 이미지 개체 틀 1"/>
          <p:cNvSpPr>
            <a:spLocks noGrp="1" noRot="1" noChangeAspect="1" noTextEdit="1"/>
          </p:cNvSpPr>
          <p:nvPr>
            <p:ph type="sldImg"/>
          </p:nvPr>
        </p:nvSpPr>
        <p:spPr>
          <a:xfrm>
            <a:off x="381000" y="685800"/>
            <a:ext cx="6096000" cy="3429000"/>
          </a:xfrm>
          <a:ln/>
        </p:spPr>
      </p:sp>
      <p:sp>
        <p:nvSpPr>
          <p:cNvPr id="45059"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45060"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rgbClr val="FFFF00"/>
                </a:solidFill>
                <a:latin typeface="Times New Roman" pitchFamily="18" charset="0"/>
                <a:ea typeface="굴림" pitchFamily="50" charset="-127"/>
              </a:defRPr>
            </a:lvl1pPr>
            <a:lvl2pPr marL="742950" indent="-285750" eaLnBrk="0" hangingPunct="0">
              <a:defRPr kumimoji="1" sz="2400">
                <a:solidFill>
                  <a:srgbClr val="FFFF00"/>
                </a:solidFill>
                <a:latin typeface="Times New Roman" pitchFamily="18" charset="0"/>
                <a:ea typeface="굴림" pitchFamily="50" charset="-127"/>
              </a:defRPr>
            </a:lvl2pPr>
            <a:lvl3pPr marL="1143000" indent="-228600" eaLnBrk="0" hangingPunct="0">
              <a:defRPr kumimoji="1" sz="2400">
                <a:solidFill>
                  <a:srgbClr val="FFFF00"/>
                </a:solidFill>
                <a:latin typeface="Times New Roman" pitchFamily="18" charset="0"/>
                <a:ea typeface="굴림" pitchFamily="50" charset="-127"/>
              </a:defRPr>
            </a:lvl3pPr>
            <a:lvl4pPr marL="1600200" indent="-228600" eaLnBrk="0" hangingPunct="0">
              <a:defRPr kumimoji="1" sz="2400">
                <a:solidFill>
                  <a:srgbClr val="FFFF00"/>
                </a:solidFill>
                <a:latin typeface="Times New Roman" pitchFamily="18" charset="0"/>
                <a:ea typeface="굴림" pitchFamily="50" charset="-127"/>
              </a:defRPr>
            </a:lvl4pPr>
            <a:lvl5pPr marL="2057400" indent="-228600" eaLnBrk="0" hangingPunct="0">
              <a:defRPr kumimoji="1" sz="2400">
                <a:solidFill>
                  <a:srgbClr val="FFFF00"/>
                </a:solidFill>
                <a:latin typeface="Times New Roman" pitchFamily="18" charset="0"/>
                <a:ea typeface="굴림" pitchFamily="50" charset="-127"/>
              </a:defRPr>
            </a:lvl5pPr>
            <a:lvl6pPr marL="2514600" indent="-228600" eaLnBrk="0" fontAlgn="base" hangingPunct="0">
              <a:spcBef>
                <a:spcPct val="0"/>
              </a:spcBef>
              <a:spcAft>
                <a:spcPct val="0"/>
              </a:spcAft>
              <a:defRPr kumimoji="1" sz="2400">
                <a:solidFill>
                  <a:srgbClr val="FFFF00"/>
                </a:solidFill>
                <a:latin typeface="Times New Roman" pitchFamily="18" charset="0"/>
                <a:ea typeface="굴림" pitchFamily="50" charset="-127"/>
              </a:defRPr>
            </a:lvl6pPr>
            <a:lvl7pPr marL="2971800" indent="-228600" eaLnBrk="0" fontAlgn="base" hangingPunct="0">
              <a:spcBef>
                <a:spcPct val="0"/>
              </a:spcBef>
              <a:spcAft>
                <a:spcPct val="0"/>
              </a:spcAft>
              <a:defRPr kumimoji="1" sz="2400">
                <a:solidFill>
                  <a:srgbClr val="FFFF00"/>
                </a:solidFill>
                <a:latin typeface="Times New Roman" pitchFamily="18" charset="0"/>
                <a:ea typeface="굴림" pitchFamily="50" charset="-127"/>
              </a:defRPr>
            </a:lvl7pPr>
            <a:lvl8pPr marL="3429000" indent="-228600" eaLnBrk="0" fontAlgn="base" hangingPunct="0">
              <a:spcBef>
                <a:spcPct val="0"/>
              </a:spcBef>
              <a:spcAft>
                <a:spcPct val="0"/>
              </a:spcAft>
              <a:defRPr kumimoji="1" sz="2400">
                <a:solidFill>
                  <a:srgbClr val="FFFF00"/>
                </a:solidFill>
                <a:latin typeface="Times New Roman" pitchFamily="18" charset="0"/>
                <a:ea typeface="굴림" pitchFamily="50" charset="-127"/>
              </a:defRPr>
            </a:lvl8pPr>
            <a:lvl9pPr marL="3886200" indent="-228600" eaLnBrk="0" fontAlgn="base" hangingPunct="0">
              <a:spcBef>
                <a:spcPct val="0"/>
              </a:spcBef>
              <a:spcAft>
                <a:spcPct val="0"/>
              </a:spcAft>
              <a:defRPr kumimoji="1" sz="2400">
                <a:solidFill>
                  <a:srgbClr val="FFFF00"/>
                </a:solidFill>
                <a:latin typeface="Times New Roman" pitchFamily="18" charset="0"/>
                <a:ea typeface="굴림" pitchFamily="50" charset="-127"/>
              </a:defRPr>
            </a:lvl9pPr>
          </a:lstStyle>
          <a:p>
            <a:fld id="{E64FD4BD-01E2-4316-84C1-D20B02DDA7E7}" type="slidenum">
              <a:rPr kumimoji="0" lang="ko-KR" altLang="en-US" sz="1200" smtClean="0">
                <a:solidFill>
                  <a:schemeClr val="tx1"/>
                </a:solidFill>
              </a:rPr>
              <a:pPr/>
              <a:t>42</a:t>
            </a:fld>
            <a:endParaRPr kumimoji="0" lang="en-US" altLang="ko-KR" sz="1200">
              <a:solidFill>
                <a:schemeClr val="tx1"/>
              </a:solidFill>
            </a:endParaRPr>
          </a:p>
        </p:txBody>
      </p:sp>
    </p:spTree>
    <p:extLst>
      <p:ext uri="{BB962C8B-B14F-4D97-AF65-F5344CB8AC3E}">
        <p14:creationId xmlns:p14="http://schemas.microsoft.com/office/powerpoint/2010/main" val="1925105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37B23-CD71-4E3E-88ED-8BDA05004B7E}" type="slidenum">
              <a:rPr lang="ko-KR" altLang="en-US" smtClean="0"/>
              <a:pPr/>
              <a:t>43</a:t>
            </a:fld>
            <a:endParaRPr lang="ko-KR" altLang="en-US"/>
          </a:p>
        </p:txBody>
      </p:sp>
    </p:spTree>
    <p:extLst>
      <p:ext uri="{BB962C8B-B14F-4D97-AF65-F5344CB8AC3E}">
        <p14:creationId xmlns:p14="http://schemas.microsoft.com/office/powerpoint/2010/main" val="1269915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45</a:t>
            </a:fld>
            <a:endParaRPr lang="ko-KR" altLang="en-US"/>
          </a:p>
        </p:txBody>
      </p:sp>
    </p:spTree>
    <p:extLst>
      <p:ext uri="{BB962C8B-B14F-4D97-AF65-F5344CB8AC3E}">
        <p14:creationId xmlns:p14="http://schemas.microsoft.com/office/powerpoint/2010/main" val="2128933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55</a:t>
            </a:fld>
            <a:endParaRPr lang="ko-KR" altLang="en-US"/>
          </a:p>
        </p:txBody>
      </p:sp>
    </p:spTree>
    <p:extLst>
      <p:ext uri="{BB962C8B-B14F-4D97-AF65-F5344CB8AC3E}">
        <p14:creationId xmlns:p14="http://schemas.microsoft.com/office/powerpoint/2010/main" val="3283007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56</a:t>
            </a:fld>
            <a:endParaRPr lang="ko-KR" altLang="en-US"/>
          </a:p>
        </p:txBody>
      </p:sp>
    </p:spTree>
    <p:extLst>
      <p:ext uri="{BB962C8B-B14F-4D97-AF65-F5344CB8AC3E}">
        <p14:creationId xmlns:p14="http://schemas.microsoft.com/office/powerpoint/2010/main" val="1566333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58</a:t>
            </a:fld>
            <a:endParaRPr lang="ko-KR" altLang="en-US"/>
          </a:p>
        </p:txBody>
      </p:sp>
    </p:spTree>
    <p:extLst>
      <p:ext uri="{BB962C8B-B14F-4D97-AF65-F5344CB8AC3E}">
        <p14:creationId xmlns:p14="http://schemas.microsoft.com/office/powerpoint/2010/main" val="723492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4</a:t>
            </a:fld>
            <a:endParaRPr lang="ko-KR" altLang="en-US"/>
          </a:p>
        </p:txBody>
      </p:sp>
    </p:spTree>
    <p:extLst>
      <p:ext uri="{BB962C8B-B14F-4D97-AF65-F5344CB8AC3E}">
        <p14:creationId xmlns:p14="http://schemas.microsoft.com/office/powerpoint/2010/main" val="3827281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59</a:t>
            </a:fld>
            <a:endParaRPr lang="ko-KR" altLang="en-US"/>
          </a:p>
        </p:txBody>
      </p:sp>
    </p:spTree>
    <p:extLst>
      <p:ext uri="{BB962C8B-B14F-4D97-AF65-F5344CB8AC3E}">
        <p14:creationId xmlns:p14="http://schemas.microsoft.com/office/powerpoint/2010/main" val="3351120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60</a:t>
            </a:fld>
            <a:endParaRPr lang="ko-KR" altLang="en-US"/>
          </a:p>
        </p:txBody>
      </p:sp>
    </p:spTree>
    <p:extLst>
      <p:ext uri="{BB962C8B-B14F-4D97-AF65-F5344CB8AC3E}">
        <p14:creationId xmlns:p14="http://schemas.microsoft.com/office/powerpoint/2010/main" val="3350873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72</a:t>
            </a:fld>
            <a:endParaRPr lang="ko-KR" altLang="en-US"/>
          </a:p>
        </p:txBody>
      </p:sp>
    </p:spTree>
    <p:extLst>
      <p:ext uri="{BB962C8B-B14F-4D97-AF65-F5344CB8AC3E}">
        <p14:creationId xmlns:p14="http://schemas.microsoft.com/office/powerpoint/2010/main" val="890340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73</a:t>
            </a:fld>
            <a:endParaRPr lang="ko-KR" altLang="en-US"/>
          </a:p>
        </p:txBody>
      </p:sp>
    </p:spTree>
    <p:extLst>
      <p:ext uri="{BB962C8B-B14F-4D97-AF65-F5344CB8AC3E}">
        <p14:creationId xmlns:p14="http://schemas.microsoft.com/office/powerpoint/2010/main" val="90700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7</a:t>
            </a:fld>
            <a:endParaRPr lang="ko-KR" altLang="en-US"/>
          </a:p>
        </p:txBody>
      </p:sp>
    </p:spTree>
    <p:extLst>
      <p:ext uri="{BB962C8B-B14F-4D97-AF65-F5344CB8AC3E}">
        <p14:creationId xmlns:p14="http://schemas.microsoft.com/office/powerpoint/2010/main" val="309900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11C277C0-2DB2-2342-8E71-25CB4578D2D1}" type="slidenum">
              <a:rPr lang="en-KR" smtClean="0"/>
              <a:t>11</a:t>
            </a:fld>
            <a:endParaRPr lang="en-KR"/>
          </a:p>
        </p:txBody>
      </p:sp>
    </p:spTree>
    <p:extLst>
      <p:ext uri="{BB962C8B-B14F-4D97-AF65-F5344CB8AC3E}">
        <p14:creationId xmlns:p14="http://schemas.microsoft.com/office/powerpoint/2010/main" val="476286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F1F0804F-7B79-4BF5-830C-E33BCDEA0649}" type="slidenum">
              <a:rPr lang="en-US" altLang="ko-KR" smtClean="0">
                <a:latin typeface="굴림" charset="-127"/>
                <a:ea typeface="굴림" charset="-127"/>
              </a:rPr>
              <a:pPr/>
              <a:t>16</a:t>
            </a:fld>
            <a:endParaRPr lang="en-US" altLang="ko-KR">
              <a:latin typeface="굴림" charset="-127"/>
              <a:ea typeface="굴림" charset="-127"/>
            </a:endParaRPr>
          </a:p>
        </p:txBody>
      </p:sp>
      <p:sp>
        <p:nvSpPr>
          <p:cNvPr id="72707" name="Rectangle 2"/>
          <p:cNvSpPr>
            <a:spLocks noGrp="1" noRot="1" noChangeAspect="1" noChangeArrowheads="1" noTextEdit="1"/>
          </p:cNvSpPr>
          <p:nvPr>
            <p:ph type="sldImg"/>
          </p:nvPr>
        </p:nvSpPr>
        <p:spPr>
          <a:xfrm>
            <a:off x="350838" y="676275"/>
            <a:ext cx="6146800" cy="3457575"/>
          </a:xfrm>
          <a:ln/>
        </p:spPr>
      </p:sp>
      <p:sp>
        <p:nvSpPr>
          <p:cNvPr id="72708" name="Rectangle 3"/>
          <p:cNvSpPr>
            <a:spLocks noGrp="1" noChangeArrowheads="1"/>
          </p:cNvSpPr>
          <p:nvPr>
            <p:ph type="body" idx="1"/>
          </p:nvPr>
        </p:nvSpPr>
        <p:spPr>
          <a:xfrm>
            <a:off x="893763" y="4359275"/>
            <a:ext cx="5060950" cy="4135438"/>
          </a:xfrm>
          <a:noFill/>
          <a:ln/>
        </p:spPr>
        <p:txBody>
          <a:bodyPr/>
          <a:lstStyle/>
          <a:p>
            <a:pPr eaLnBrk="1" hangingPunct="1"/>
            <a:endParaRPr lang="ko-KR" altLang="ko-KR">
              <a:latin typeface="굴림" charset="-127"/>
              <a:ea typeface="굴림" charset="-127"/>
            </a:endParaRPr>
          </a:p>
        </p:txBody>
      </p:sp>
    </p:spTree>
    <p:extLst>
      <p:ext uri="{BB962C8B-B14F-4D97-AF65-F5344CB8AC3E}">
        <p14:creationId xmlns:p14="http://schemas.microsoft.com/office/powerpoint/2010/main" val="927581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19</a:t>
            </a:fld>
            <a:endParaRPr lang="ko-KR" altLang="en-US"/>
          </a:p>
        </p:txBody>
      </p:sp>
    </p:spTree>
    <p:extLst>
      <p:ext uri="{BB962C8B-B14F-4D97-AF65-F5344CB8AC3E}">
        <p14:creationId xmlns:p14="http://schemas.microsoft.com/office/powerpoint/2010/main" val="1084092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20</a:t>
            </a:fld>
            <a:endParaRPr lang="ko-KR" altLang="en-US"/>
          </a:p>
        </p:txBody>
      </p:sp>
    </p:spTree>
    <p:extLst>
      <p:ext uri="{BB962C8B-B14F-4D97-AF65-F5344CB8AC3E}">
        <p14:creationId xmlns:p14="http://schemas.microsoft.com/office/powerpoint/2010/main" val="1080877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23</a:t>
            </a:fld>
            <a:endParaRPr lang="ko-KR" altLang="en-US"/>
          </a:p>
        </p:txBody>
      </p:sp>
    </p:spTree>
    <p:extLst>
      <p:ext uri="{BB962C8B-B14F-4D97-AF65-F5344CB8AC3E}">
        <p14:creationId xmlns:p14="http://schemas.microsoft.com/office/powerpoint/2010/main" val="465058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26</a:t>
            </a:fld>
            <a:endParaRPr lang="ko-KR" altLang="en-US"/>
          </a:p>
        </p:txBody>
      </p:sp>
    </p:spTree>
    <p:extLst>
      <p:ext uri="{BB962C8B-B14F-4D97-AF65-F5344CB8AC3E}">
        <p14:creationId xmlns:p14="http://schemas.microsoft.com/office/powerpoint/2010/main" val="3263985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20"/>
            <a:ext cx="7772400" cy="1102519"/>
          </a:xfr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A46C143E-19C5-428E-A2AB-6C7DA877DADC}" type="datetimeFigureOut">
              <a:rPr lang="ko-KR" altLang="en-US" smtClean="0"/>
              <a:pPr/>
              <a:t>2023. 7. 1.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2882197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46C143E-19C5-428E-A2AB-6C7DA877DADC}" type="datetimeFigureOut">
              <a:rPr lang="ko-KR" altLang="en-US" smtClean="0"/>
              <a:pPr/>
              <a:t>2023. 7. 1.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1151526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80"/>
            <a:ext cx="2057400" cy="4388644"/>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80"/>
            <a:ext cx="6019800" cy="4388644"/>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46C143E-19C5-428E-A2AB-6C7DA877DADC}" type="datetimeFigureOut">
              <a:rPr lang="ko-KR" altLang="en-US" smtClean="0"/>
              <a:pPr/>
              <a:t>2023. 7. 1.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1189578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bg>
      <p:bgPr>
        <a:solidFill>
          <a:srgbClr val="000000"/>
        </a:solidFill>
        <a:effectLst/>
      </p:bgPr>
    </p:bg>
    <p:spTree>
      <p:nvGrpSpPr>
        <p:cNvPr id="1" name=""/>
        <p:cNvGrpSpPr/>
        <p:nvPr/>
      </p:nvGrpSpPr>
      <p:grpSpPr>
        <a:xfrm>
          <a:off x="0" y="0"/>
          <a:ext cx="0" cy="0"/>
          <a:chOff x="0" y="0"/>
          <a:chExt cx="0" cy="0"/>
        </a:xfrm>
      </p:grpSpPr>
      <p:sp>
        <p:nvSpPr>
          <p:cNvPr id="30" name="Shape 30"/>
          <p:cNvSpPr>
            <a:spLocks noGrp="1"/>
          </p:cNvSpPr>
          <p:nvPr>
            <p:ph type="sldNum" sz="quarter" idx="2"/>
          </p:nvPr>
        </p:nvSpPr>
        <p:spPr>
          <a:xfrm>
            <a:off x="6553203" y="4671431"/>
            <a:ext cx="2133601" cy="240898"/>
          </a:xfrm>
          <a:prstGeom prst="rect">
            <a:avLst/>
          </a:prstGeom>
          <a:ln w="12700">
            <a:miter lim="400000"/>
          </a:ln>
        </p:spPr>
        <p:txBody>
          <a:bodyPr lIns="65023" tIns="65023" rIns="65023" bIns="65023">
            <a:spAutoFit/>
          </a:bodyPr>
          <a:lstStyle>
            <a:lvl1pPr algn="r" defTabSz="361640">
              <a:defRPr sz="712">
                <a:latin typeface="굴림"/>
                <a:ea typeface="굴림"/>
                <a:cs typeface="굴림"/>
                <a:sym typeface="굴림"/>
              </a:defRPr>
            </a:lvl1p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1541205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46C143E-19C5-428E-A2AB-6C7DA877DADC}" type="datetimeFigureOut">
              <a:rPr lang="ko-KR" altLang="en-US" smtClean="0"/>
              <a:pPr/>
              <a:t>2023. 7. 1.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937147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p:spPr>
        <p:txBody>
          <a:bodyPr anchor="t"/>
          <a:lstStyle>
            <a:lvl1pPr algn="l">
              <a:defRPr sz="3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A46C143E-19C5-428E-A2AB-6C7DA877DADC}" type="datetimeFigureOut">
              <a:rPr lang="ko-KR" altLang="en-US" smtClean="0"/>
              <a:pPr/>
              <a:t>2023. 7. 1.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123609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A46C143E-19C5-428E-A2AB-6C7DA877DADC}" type="datetimeFigureOut">
              <a:rPr lang="ko-KR" altLang="en-US" smtClean="0"/>
              <a:pPr/>
              <a:t>2023. 7. 1.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233942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A46C143E-19C5-428E-A2AB-6C7DA877DADC}" type="datetimeFigureOut">
              <a:rPr lang="ko-KR" altLang="en-US" smtClean="0"/>
              <a:pPr/>
              <a:t>2023. 7. 1.</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424997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A46C143E-19C5-428E-A2AB-6C7DA877DADC}" type="datetimeFigureOut">
              <a:rPr lang="ko-KR" altLang="en-US" smtClean="0"/>
              <a:pPr/>
              <a:t>2023. 7. 1.</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985896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A46C143E-19C5-428E-A2AB-6C7DA877DADC}" type="datetimeFigureOut">
              <a:rPr lang="ko-KR" altLang="en-US" smtClean="0"/>
              <a:pPr/>
              <a:t>2023. 7. 1.</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1620634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3" y="204787"/>
            <a:ext cx="3008313" cy="871538"/>
          </a:xfrm>
        </p:spPr>
        <p:txBody>
          <a:bodyPr anchor="b"/>
          <a:lstStyle>
            <a:lvl1pPr algn="l">
              <a:defRPr sz="1500" b="1"/>
            </a:lvl1pPr>
          </a:lstStyle>
          <a:p>
            <a:r>
              <a:rPr lang="ko-KR" altLang="en-US"/>
              <a:t>마스터 제목 스타일 편집</a:t>
            </a:r>
          </a:p>
        </p:txBody>
      </p:sp>
      <p:sp>
        <p:nvSpPr>
          <p:cNvPr id="3" name="내용 개체 틀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A46C143E-19C5-428E-A2AB-6C7DA877DADC}" type="datetimeFigureOut">
              <a:rPr lang="ko-KR" altLang="en-US" smtClean="0"/>
              <a:pPr/>
              <a:t>2023. 7. 1.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310465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1"/>
            <a:ext cx="5486400" cy="425054"/>
          </a:xfrm>
        </p:spPr>
        <p:txBody>
          <a:bodyPr anchor="b"/>
          <a:lstStyle>
            <a:lvl1pPr algn="l">
              <a:defRPr sz="15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ko-KR" altLang="en-US"/>
          </a:p>
        </p:txBody>
      </p:sp>
      <p:sp>
        <p:nvSpPr>
          <p:cNvPr id="4" name="텍스트 개체 틀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A46C143E-19C5-428E-A2AB-6C7DA877DADC}" type="datetimeFigureOut">
              <a:rPr lang="ko-KR" altLang="en-US" smtClean="0"/>
              <a:pPr/>
              <a:t>2023. 7. 1.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405382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46C143E-19C5-428E-A2AB-6C7DA877DADC}" type="datetimeFigureOut">
              <a:rPr lang="ko-KR" altLang="en-US" smtClean="0"/>
              <a:pPr/>
              <a:t>2023. 7. 1.</a:t>
            </a:fld>
            <a:endParaRPr lang="ko-KR" altLang="en-US"/>
          </a:p>
        </p:txBody>
      </p:sp>
      <p:sp>
        <p:nvSpPr>
          <p:cNvPr id="5" name="바닥글 개체 틀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93980127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685800" rtl="0" eaLnBrk="1" latinLnBrk="1"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1"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1"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1"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eveloper.nvidia.com/cuda-gdb" TargetMode="External"/><Relationship Id="rId2" Type="http://schemas.openxmlformats.org/officeDocument/2006/relationships/hyperlink" Target="https://developer.nvidia.com/nsight-visual-studio-edition"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developer.nvidia.com/cuda-memcheck"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developer.nvidia.com/blog/finite-difference-methods-cuda-cc-part-1/"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wmf"/><Relationship Id="rId5" Type="http://schemas.openxmlformats.org/officeDocument/2006/relationships/oleObject" Target="../embeddings/oleObject2.bin"/><Relationship Id="rId10" Type="http://schemas.openxmlformats.org/officeDocument/2006/relationships/image" Target="../media/image37.wmf"/><Relationship Id="rId4" Type="http://schemas.openxmlformats.org/officeDocument/2006/relationships/image" Target="../media/image34.wmf"/><Relationship Id="rId9" Type="http://schemas.openxmlformats.org/officeDocument/2006/relationships/oleObject" Target="../embeddings/oleObject4.bin"/></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amazon.com/gp/reader/0131387685/ref=sib_dp_pt" TargetMode="Externa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www.amazon.com/gp/reader/0123814723/ref=sib_dp_pt" TargetMode="External"/><Relationship Id="rId4" Type="http://schemas.openxmlformats.org/officeDocument/2006/relationships/image" Target="../media/image5.tiff"/></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232629" y="843558"/>
            <a:ext cx="6786754" cy="1512168"/>
          </a:xfrm>
        </p:spPr>
        <p:txBody>
          <a:bodyPr>
            <a:normAutofit/>
          </a:bodyPr>
          <a:lstStyle/>
          <a:p>
            <a:r>
              <a:rPr lang="en-US" altLang="ko-KR" dirty="0">
                <a:latin typeface="Times New Roman" pitchFamily="18" charset="0"/>
                <a:cs typeface="Times New Roman" pitchFamily="18" charset="0"/>
              </a:rPr>
              <a:t>CUDA Fortran and C/C++ Programing using </a:t>
            </a:r>
            <a:r>
              <a:rPr lang="en-US" altLang="ko-KR" dirty="0" err="1">
                <a:latin typeface="Times New Roman" pitchFamily="18" charset="0"/>
                <a:cs typeface="Times New Roman" pitchFamily="18" charset="0"/>
              </a:rPr>
              <a:t>chatGPT</a:t>
            </a:r>
            <a:endParaRPr lang="ko-KR" altLang="en-US" dirty="0">
              <a:latin typeface="Times New Roman" pitchFamily="18" charset="0"/>
              <a:cs typeface="Times New Roman" pitchFamily="18" charset="0"/>
            </a:endParaRPr>
          </a:p>
        </p:txBody>
      </p:sp>
      <p:sp>
        <p:nvSpPr>
          <p:cNvPr id="3" name="부제목 2"/>
          <p:cNvSpPr>
            <a:spLocks noGrp="1"/>
          </p:cNvSpPr>
          <p:nvPr>
            <p:ph type="subTitle" idx="1"/>
          </p:nvPr>
        </p:nvSpPr>
        <p:spPr>
          <a:xfrm>
            <a:off x="1859682" y="2949792"/>
            <a:ext cx="5532648" cy="1314450"/>
          </a:xfrm>
        </p:spPr>
        <p:txBody>
          <a:bodyPr>
            <a:normAutofit fontScale="92500"/>
          </a:bodyPr>
          <a:lstStyle/>
          <a:p>
            <a:r>
              <a:rPr lang="en-US" altLang="ko-KR" dirty="0" err="1">
                <a:latin typeface="Times New Roman" pitchFamily="18" charset="0"/>
                <a:cs typeface="Times New Roman" pitchFamily="18" charset="0"/>
              </a:rPr>
              <a:t>Jongsoo</a:t>
            </a:r>
            <a:r>
              <a:rPr lang="en-US" altLang="ko-KR" dirty="0">
                <a:latin typeface="Times New Roman" pitchFamily="18" charset="0"/>
                <a:cs typeface="Times New Roman" pitchFamily="18" charset="0"/>
              </a:rPr>
              <a:t> Kim</a:t>
            </a:r>
          </a:p>
          <a:p>
            <a:r>
              <a:rPr lang="en-US" altLang="ko-KR" dirty="0">
                <a:latin typeface="Times New Roman" pitchFamily="18" charset="0"/>
                <a:cs typeface="Times New Roman" pitchFamily="18" charset="0"/>
              </a:rPr>
              <a:t>Korea Astronomy and Space Science Institute</a:t>
            </a:r>
          </a:p>
          <a:p>
            <a:r>
              <a:rPr lang="en-US" altLang="ko-KR" dirty="0">
                <a:latin typeface="Times New Roman" pitchFamily="18" charset="0"/>
                <a:cs typeface="Times New Roman" pitchFamily="18" charset="0"/>
              </a:rPr>
              <a:t>@Learning Lab meeting</a:t>
            </a:r>
          </a:p>
        </p:txBody>
      </p:sp>
    </p:spTree>
    <p:extLst>
      <p:ext uri="{BB962C8B-B14F-4D97-AF65-F5344CB8AC3E}">
        <p14:creationId xmlns:p14="http://schemas.microsoft.com/office/powerpoint/2010/main" val="676159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8A1BA-D643-27B7-A446-133A7A9DC0B4}"/>
              </a:ext>
            </a:extLst>
          </p:cNvPr>
          <p:cNvSpPr>
            <a:spLocks noGrp="1"/>
          </p:cNvSpPr>
          <p:nvPr>
            <p:ph type="title"/>
          </p:nvPr>
        </p:nvSpPr>
        <p:spPr/>
        <p:txBody>
          <a:bodyPr/>
          <a:lstStyle/>
          <a:p>
            <a:r>
              <a:rPr lang="en-KR" dirty="0"/>
              <a:t>GPU Server</a:t>
            </a:r>
          </a:p>
        </p:txBody>
      </p:sp>
      <p:sp>
        <p:nvSpPr>
          <p:cNvPr id="3" name="Content Placeholder 2">
            <a:extLst>
              <a:ext uri="{FF2B5EF4-FFF2-40B4-BE49-F238E27FC236}">
                <a16:creationId xmlns:a16="http://schemas.microsoft.com/office/drawing/2014/main" id="{267C10CF-D541-DF05-43C7-F96C297E6298}"/>
              </a:ext>
            </a:extLst>
          </p:cNvPr>
          <p:cNvSpPr>
            <a:spLocks noGrp="1"/>
          </p:cNvSpPr>
          <p:nvPr>
            <p:ph idx="1"/>
          </p:nvPr>
        </p:nvSpPr>
        <p:spPr>
          <a:xfrm>
            <a:off x="457200" y="1200151"/>
            <a:ext cx="4906888" cy="3394472"/>
          </a:xfrm>
        </p:spPr>
        <p:txBody>
          <a:bodyPr/>
          <a:lstStyle/>
          <a:p>
            <a:r>
              <a:rPr lang="en-KR" dirty="0"/>
              <a:t>Supermicro SYS-4028GR-TRT</a:t>
            </a:r>
          </a:p>
          <a:p>
            <a:r>
              <a:rPr lang="en-KR" dirty="0"/>
              <a:t>NVIDIA A100 40GB PCIe</a:t>
            </a:r>
          </a:p>
          <a:p>
            <a:r>
              <a:rPr lang="en-KR" dirty="0"/>
              <a:t>NVIDIA HPC SDK 23.5</a:t>
            </a:r>
          </a:p>
          <a:p>
            <a:endParaRPr lang="en-KR" dirty="0"/>
          </a:p>
        </p:txBody>
      </p:sp>
      <p:pic>
        <p:nvPicPr>
          <p:cNvPr id="1026" name="Picture 2" descr="SuperMicro SuperServer 4028GR-TRT — Eyndless Photography">
            <a:extLst>
              <a:ext uri="{FF2B5EF4-FFF2-40B4-BE49-F238E27FC236}">
                <a16:creationId xmlns:a16="http://schemas.microsoft.com/office/drawing/2014/main" id="{68BB2268-DC42-D75C-196C-90E64CFE1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779662"/>
            <a:ext cx="4543391" cy="3035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684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BD8E7-5F37-5B30-BFB1-457E5DE4FD75}"/>
              </a:ext>
            </a:extLst>
          </p:cNvPr>
          <p:cNvSpPr>
            <a:spLocks noGrp="1"/>
          </p:cNvSpPr>
          <p:nvPr>
            <p:ph type="title"/>
          </p:nvPr>
        </p:nvSpPr>
        <p:spPr>
          <a:xfrm>
            <a:off x="457200" y="205979"/>
            <a:ext cx="3778870" cy="857250"/>
          </a:xfrm>
        </p:spPr>
        <p:txBody>
          <a:bodyPr/>
          <a:lstStyle/>
          <a:p>
            <a:r>
              <a:rPr lang="en-US" dirty="0"/>
              <a:t>A100 40GB PCI</a:t>
            </a:r>
            <a:endParaRPr lang="en-KR" dirty="0"/>
          </a:p>
        </p:txBody>
      </p:sp>
      <p:sp>
        <p:nvSpPr>
          <p:cNvPr id="3" name="Content Placeholder 2">
            <a:extLst>
              <a:ext uri="{FF2B5EF4-FFF2-40B4-BE49-F238E27FC236}">
                <a16:creationId xmlns:a16="http://schemas.microsoft.com/office/drawing/2014/main" id="{FD34ED5F-E367-E467-31B7-ED0147B5FCB9}"/>
              </a:ext>
            </a:extLst>
          </p:cNvPr>
          <p:cNvSpPr>
            <a:spLocks noGrp="1"/>
          </p:cNvSpPr>
          <p:nvPr>
            <p:ph idx="1"/>
          </p:nvPr>
        </p:nvSpPr>
        <p:spPr>
          <a:xfrm>
            <a:off x="395536" y="1369219"/>
            <a:ext cx="4011984" cy="3263504"/>
          </a:xfrm>
        </p:spPr>
        <p:txBody>
          <a:bodyPr/>
          <a:lstStyle/>
          <a:p>
            <a:endParaRPr lang="en-KR" dirty="0"/>
          </a:p>
        </p:txBody>
      </p:sp>
      <p:pic>
        <p:nvPicPr>
          <p:cNvPr id="5" name="Picture 4">
            <a:extLst>
              <a:ext uri="{FF2B5EF4-FFF2-40B4-BE49-F238E27FC236}">
                <a16:creationId xmlns:a16="http://schemas.microsoft.com/office/drawing/2014/main" id="{38BEEBED-CB44-2030-EEF4-8DB861411523}"/>
              </a:ext>
            </a:extLst>
          </p:cNvPr>
          <p:cNvPicPr>
            <a:picLocks noChangeAspect="1"/>
          </p:cNvPicPr>
          <p:nvPr/>
        </p:nvPicPr>
        <p:blipFill>
          <a:blip r:embed="rId3"/>
          <a:stretch>
            <a:fillRect/>
          </a:stretch>
        </p:blipFill>
        <p:spPr>
          <a:xfrm>
            <a:off x="4484332" y="58545"/>
            <a:ext cx="4659668" cy="5084956"/>
          </a:xfrm>
          <a:prstGeom prst="rect">
            <a:avLst/>
          </a:prstGeom>
        </p:spPr>
      </p:pic>
      <p:pic>
        <p:nvPicPr>
          <p:cNvPr id="2050" name="Picture 2" descr="NVIDIA A100 for PCIe">
            <a:extLst>
              <a:ext uri="{FF2B5EF4-FFF2-40B4-BE49-F238E27FC236}">
                <a16:creationId xmlns:a16="http://schemas.microsoft.com/office/drawing/2014/main" id="{C7FEA579-AFC0-CD8E-B6B0-EC39CD50D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665" y="1707654"/>
            <a:ext cx="3972644"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740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D4DD-C450-904B-B310-881A775B410D}"/>
              </a:ext>
            </a:extLst>
          </p:cNvPr>
          <p:cNvSpPr>
            <a:spLocks noGrp="1"/>
          </p:cNvSpPr>
          <p:nvPr>
            <p:ph type="title"/>
          </p:nvPr>
        </p:nvSpPr>
        <p:spPr/>
        <p:txBody>
          <a:bodyPr>
            <a:normAutofit fontScale="90000"/>
          </a:bodyPr>
          <a:lstStyle/>
          <a:p>
            <a:r>
              <a:rPr lang="en-US" dirty="0"/>
              <a:t>Check installed GPUs and Compute Capability </a:t>
            </a:r>
          </a:p>
        </p:txBody>
      </p:sp>
      <p:sp>
        <p:nvSpPr>
          <p:cNvPr id="3" name="Content Placeholder 2">
            <a:extLst>
              <a:ext uri="{FF2B5EF4-FFF2-40B4-BE49-F238E27FC236}">
                <a16:creationId xmlns:a16="http://schemas.microsoft.com/office/drawing/2014/main" id="{84083840-CD9C-2546-9C5C-75114517A282}"/>
              </a:ext>
            </a:extLst>
          </p:cNvPr>
          <p:cNvSpPr>
            <a:spLocks noGrp="1"/>
          </p:cNvSpPr>
          <p:nvPr>
            <p:ph idx="1"/>
          </p:nvPr>
        </p:nvSpPr>
        <p:spPr/>
        <p:txBody>
          <a:bodyPr>
            <a:normAutofit fontScale="47500" lnSpcReduction="20000"/>
          </a:bodyPr>
          <a:lstStyle/>
          <a:p>
            <a:pPr marL="0" indent="0">
              <a:buNone/>
            </a:pPr>
            <a:r>
              <a:rPr lang="en-US" dirty="0"/>
              <a:t>prompt&gt; </a:t>
            </a:r>
            <a:r>
              <a:rPr lang="en-US" dirty="0" err="1"/>
              <a:t>nvaccelinfo</a:t>
            </a:r>
            <a:endParaRPr lang="en-US" dirty="0"/>
          </a:p>
          <a:p>
            <a:r>
              <a:rPr lang="en-US" dirty="0">
                <a:effectLst/>
                <a:latin typeface="Monaco" pitchFamily="2" charset="77"/>
              </a:rPr>
              <a:t>Device Number:                 0</a:t>
            </a:r>
          </a:p>
          <a:p>
            <a:r>
              <a:rPr lang="en-US" dirty="0">
                <a:effectLst/>
                <a:latin typeface="Monaco" pitchFamily="2" charset="77"/>
              </a:rPr>
              <a:t>Device Name:                   NVIDIA A100-PCIE-40GB</a:t>
            </a:r>
          </a:p>
          <a:p>
            <a:r>
              <a:rPr lang="en-US" dirty="0">
                <a:effectLst/>
                <a:latin typeface="Monaco" pitchFamily="2" charset="77"/>
              </a:rPr>
              <a:t>Global Memory Size:            42331013120</a:t>
            </a:r>
          </a:p>
          <a:p>
            <a:r>
              <a:rPr lang="en-US" dirty="0">
                <a:effectLst/>
                <a:latin typeface="Menlo" panose="020B0609030804020204" pitchFamily="49" charset="0"/>
              </a:rPr>
              <a:t>Number of Multiprocessors:     108</a:t>
            </a:r>
          </a:p>
          <a:p>
            <a:r>
              <a:rPr lang="en-US" dirty="0">
                <a:effectLst/>
                <a:latin typeface="Menlo" panose="020B0609030804020204" pitchFamily="49" charset="0"/>
              </a:rPr>
              <a:t>Concurrent Copy and Execution: Yes</a:t>
            </a:r>
          </a:p>
          <a:p>
            <a:r>
              <a:rPr lang="en-US" dirty="0">
                <a:effectLst/>
                <a:latin typeface="Menlo" panose="020B0609030804020204" pitchFamily="49" charset="0"/>
              </a:rPr>
              <a:t>Total Constant Memory:         65536</a:t>
            </a:r>
          </a:p>
          <a:p>
            <a:r>
              <a:rPr lang="en-US" dirty="0">
                <a:effectLst/>
                <a:latin typeface="Menlo" panose="020B0609030804020204" pitchFamily="49" charset="0"/>
              </a:rPr>
              <a:t>Total Shared Memory per Block: 49152</a:t>
            </a:r>
          </a:p>
          <a:p>
            <a:r>
              <a:rPr lang="en-US" dirty="0">
                <a:effectLst/>
                <a:latin typeface="Menlo" panose="020B0609030804020204" pitchFamily="49" charset="0"/>
              </a:rPr>
              <a:t>Registers per Block:           65536</a:t>
            </a:r>
          </a:p>
          <a:p>
            <a:r>
              <a:rPr lang="en-US" dirty="0">
                <a:effectLst/>
                <a:latin typeface="Menlo" panose="020B0609030804020204" pitchFamily="49" charset="0"/>
              </a:rPr>
              <a:t>Warp Size:                     32</a:t>
            </a:r>
          </a:p>
          <a:p>
            <a:r>
              <a:rPr lang="en-US" dirty="0">
                <a:effectLst/>
                <a:latin typeface="Menlo" panose="020B0609030804020204" pitchFamily="49" charset="0"/>
              </a:rPr>
              <a:t>Maximum Threads per Block:     1024</a:t>
            </a:r>
          </a:p>
          <a:p>
            <a:r>
              <a:rPr lang="en-US" dirty="0">
                <a:effectLst/>
                <a:latin typeface="Menlo" panose="020B0609030804020204" pitchFamily="49" charset="0"/>
              </a:rPr>
              <a:t>Maximum Block Dimensions:      1024, 1024, 64</a:t>
            </a:r>
          </a:p>
          <a:p>
            <a:r>
              <a:rPr lang="en-US" dirty="0">
                <a:effectLst/>
                <a:latin typeface="Menlo" panose="020B0609030804020204" pitchFamily="49" charset="0"/>
              </a:rPr>
              <a:t>Maximum Grid Dimensions:       2147483647 x 65535 x 65535</a:t>
            </a:r>
          </a:p>
          <a:p>
            <a:r>
              <a:rPr lang="en-US" dirty="0">
                <a:effectLst/>
                <a:latin typeface="Menlo" panose="020B0609030804020204" pitchFamily="49" charset="0"/>
              </a:rPr>
              <a:t>Memory Clock Rate:             1215 MHz</a:t>
            </a:r>
          </a:p>
          <a:p>
            <a:r>
              <a:rPr lang="en-US" dirty="0">
                <a:effectLst/>
                <a:latin typeface="Menlo" panose="020B0609030804020204" pitchFamily="49" charset="0"/>
              </a:rPr>
              <a:t>Memory Bus Width:              5120 bits</a:t>
            </a:r>
          </a:p>
          <a:p>
            <a:r>
              <a:rPr lang="en-US" dirty="0">
                <a:effectLst/>
                <a:latin typeface="Menlo" panose="020B0609030804020204" pitchFamily="49" charset="0"/>
              </a:rPr>
              <a:t>L2 Cache Size:                 41943040 bytes</a:t>
            </a:r>
          </a:p>
          <a:p>
            <a:r>
              <a:rPr lang="en-US" dirty="0">
                <a:effectLst/>
                <a:latin typeface="Monaco" pitchFamily="2" charset="77"/>
              </a:rPr>
              <a:t>Default Target:                cc80</a:t>
            </a:r>
          </a:p>
          <a:p>
            <a:pPr marL="0" indent="0">
              <a:buNone/>
            </a:pPr>
            <a:endParaRPr lang="en-US" dirty="0"/>
          </a:p>
        </p:txBody>
      </p:sp>
    </p:spTree>
    <p:extLst>
      <p:ext uri="{BB962C8B-B14F-4D97-AF65-F5344CB8AC3E}">
        <p14:creationId xmlns:p14="http://schemas.microsoft.com/office/powerpoint/2010/main" val="449938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758A1-5193-1357-A436-9270ED31B726}"/>
              </a:ext>
            </a:extLst>
          </p:cNvPr>
          <p:cNvSpPr>
            <a:spLocks noGrp="1"/>
          </p:cNvSpPr>
          <p:nvPr>
            <p:ph type="title"/>
          </p:nvPr>
        </p:nvSpPr>
        <p:spPr>
          <a:xfrm>
            <a:off x="251520" y="205979"/>
            <a:ext cx="8784976" cy="857250"/>
          </a:xfrm>
        </p:spPr>
        <p:txBody>
          <a:bodyPr>
            <a:normAutofit fontScale="90000"/>
          </a:bodyPr>
          <a:lstStyle/>
          <a:p>
            <a:r>
              <a:rPr lang="en-KR" dirty="0"/>
              <a:t>A100 peak memory bandwidth and performance</a:t>
            </a:r>
          </a:p>
        </p:txBody>
      </p:sp>
      <p:sp>
        <p:nvSpPr>
          <p:cNvPr id="3" name="Content Placeholder 2">
            <a:extLst>
              <a:ext uri="{FF2B5EF4-FFF2-40B4-BE49-F238E27FC236}">
                <a16:creationId xmlns:a16="http://schemas.microsoft.com/office/drawing/2014/main" id="{0BD9ACE8-3E7A-2665-BBB8-264693F6B9F0}"/>
              </a:ext>
            </a:extLst>
          </p:cNvPr>
          <p:cNvSpPr>
            <a:spLocks noGrp="1"/>
          </p:cNvSpPr>
          <p:nvPr>
            <p:ph idx="1"/>
          </p:nvPr>
        </p:nvSpPr>
        <p:spPr>
          <a:xfrm>
            <a:off x="144016" y="1203598"/>
            <a:ext cx="8892480" cy="3394472"/>
          </a:xfrm>
        </p:spPr>
        <p:txBody>
          <a:bodyPr/>
          <a:lstStyle/>
          <a:p>
            <a:r>
              <a:rPr lang="en-US" dirty="0"/>
              <a:t>Peak memory bandwidth</a:t>
            </a:r>
          </a:p>
          <a:p>
            <a:pPr marL="342900" lvl="1" indent="0">
              <a:buNone/>
            </a:pPr>
            <a:r>
              <a:rPr lang="en-KR" dirty="0"/>
              <a:t>1215x10</a:t>
            </a:r>
            <a:r>
              <a:rPr lang="en-KR" baseline="30000" dirty="0"/>
              <a:t>6 </a:t>
            </a:r>
            <a:r>
              <a:rPr lang="en-KR" dirty="0"/>
              <a:t>(memory clock rate; Hz) * </a:t>
            </a:r>
          </a:p>
          <a:p>
            <a:pPr marL="0" indent="0">
              <a:buNone/>
            </a:pPr>
            <a:r>
              <a:rPr lang="en-KR" dirty="0"/>
              <a:t>   5120(Memory bus width; bit) / 8 (byte) *</a:t>
            </a:r>
          </a:p>
          <a:p>
            <a:pPr marL="0" indent="0">
              <a:buNone/>
            </a:pPr>
            <a:r>
              <a:rPr lang="en-KR" dirty="0"/>
              <a:t>   2 (double date rate) / 10^9 (GB) =  </a:t>
            </a:r>
            <a:r>
              <a:rPr lang="en-KR" dirty="0">
                <a:solidFill>
                  <a:srgbClr val="FF0000"/>
                </a:solidFill>
              </a:rPr>
              <a:t>1555.2 GB/s</a:t>
            </a:r>
          </a:p>
          <a:p>
            <a:r>
              <a:rPr lang="en-US" dirty="0"/>
              <a:t>P</a:t>
            </a:r>
            <a:r>
              <a:rPr lang="en-KR" dirty="0"/>
              <a:t>eak performance</a:t>
            </a:r>
          </a:p>
          <a:p>
            <a:pPr marL="342900" lvl="1" indent="0">
              <a:buNone/>
            </a:pPr>
            <a:r>
              <a:rPr lang="en-KR" dirty="0"/>
              <a:t>64 [FP32 cores / SM] * 108 [SMs] * 1.41 [boot clock rate; GHz] * </a:t>
            </a:r>
          </a:p>
          <a:p>
            <a:pPr marL="342900" lvl="1" indent="0">
              <a:buNone/>
            </a:pPr>
            <a:r>
              <a:rPr lang="en-KR" dirty="0"/>
              <a:t>2 (fused Multiply-Add; FMA) / 1000 = </a:t>
            </a:r>
            <a:r>
              <a:rPr lang="en-KR" dirty="0">
                <a:solidFill>
                  <a:srgbClr val="FF0000"/>
                </a:solidFill>
              </a:rPr>
              <a:t>19.5 Tflops</a:t>
            </a:r>
          </a:p>
        </p:txBody>
      </p:sp>
    </p:spTree>
    <p:extLst>
      <p:ext uri="{BB962C8B-B14F-4D97-AF65-F5344CB8AC3E}">
        <p14:creationId xmlns:p14="http://schemas.microsoft.com/office/powerpoint/2010/main" val="4207688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C9EC161-8FB8-D94F-BAEB-FEA200F2A1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78060"/>
            <a:ext cx="5185913" cy="1476783"/>
          </a:xfrm>
        </p:spPr>
      </p:pic>
      <p:pic>
        <p:nvPicPr>
          <p:cNvPr id="11" name="Picture 10">
            <a:extLst>
              <a:ext uri="{FF2B5EF4-FFF2-40B4-BE49-F238E27FC236}">
                <a16:creationId xmlns:a16="http://schemas.microsoft.com/office/drawing/2014/main" id="{F8A09EDE-F2BA-D049-B66A-3811F8AA8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60" y="1572087"/>
            <a:ext cx="5181157" cy="1260171"/>
          </a:xfrm>
          <a:prstGeom prst="rect">
            <a:avLst/>
          </a:prstGeom>
        </p:spPr>
      </p:pic>
      <p:pic>
        <p:nvPicPr>
          <p:cNvPr id="13" name="Picture 12">
            <a:extLst>
              <a:ext uri="{FF2B5EF4-FFF2-40B4-BE49-F238E27FC236}">
                <a16:creationId xmlns:a16="http://schemas.microsoft.com/office/drawing/2014/main" id="{E1832D5D-9C24-E341-AA9A-8AC81D224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832258"/>
            <a:ext cx="5189258" cy="2110298"/>
          </a:xfrm>
          <a:prstGeom prst="rect">
            <a:avLst/>
          </a:prstGeom>
        </p:spPr>
      </p:pic>
      <p:sp>
        <p:nvSpPr>
          <p:cNvPr id="14" name="TextBox 13">
            <a:extLst>
              <a:ext uri="{FF2B5EF4-FFF2-40B4-BE49-F238E27FC236}">
                <a16:creationId xmlns:a16="http://schemas.microsoft.com/office/drawing/2014/main" id="{662B657B-90DD-CB4C-B13A-14FD59F16866}"/>
              </a:ext>
            </a:extLst>
          </p:cNvPr>
          <p:cNvSpPr txBox="1"/>
          <p:nvPr/>
        </p:nvSpPr>
        <p:spPr>
          <a:xfrm>
            <a:off x="5364088" y="175648"/>
            <a:ext cx="3528392" cy="1200329"/>
          </a:xfrm>
          <a:prstGeom prst="rect">
            <a:avLst/>
          </a:prstGeom>
          <a:noFill/>
        </p:spPr>
        <p:txBody>
          <a:bodyPr wrap="square" rtlCol="0">
            <a:spAutoFit/>
          </a:bodyPr>
          <a:lstStyle/>
          <a:p>
            <a:r>
              <a:rPr lang="en-US" dirty="0"/>
              <a:t>See Table 14 and 15</a:t>
            </a:r>
          </a:p>
          <a:p>
            <a:r>
              <a:rPr lang="en-US" dirty="0"/>
              <a:t>https://</a:t>
            </a:r>
            <a:r>
              <a:rPr lang="en-US" dirty="0" err="1"/>
              <a:t>docs.nvidia.com</a:t>
            </a:r>
            <a:r>
              <a:rPr lang="en-US" dirty="0"/>
              <a:t>/</a:t>
            </a:r>
            <a:r>
              <a:rPr lang="en-US" dirty="0" err="1"/>
              <a:t>cuda</a:t>
            </a:r>
            <a:r>
              <a:rPr lang="en-US" dirty="0"/>
              <a:t>/</a:t>
            </a:r>
            <a:r>
              <a:rPr lang="en-US" dirty="0" err="1"/>
              <a:t>cuda</a:t>
            </a:r>
            <a:r>
              <a:rPr lang="en-US" dirty="0"/>
              <a:t>-c-programming-guide/</a:t>
            </a:r>
            <a:r>
              <a:rPr lang="en-US" dirty="0" err="1"/>
              <a:t>index.html#compute-capabilities</a:t>
            </a:r>
            <a:endParaRPr lang="en-US" dirty="0"/>
          </a:p>
        </p:txBody>
      </p:sp>
    </p:spTree>
    <p:extLst>
      <p:ext uri="{BB962C8B-B14F-4D97-AF65-F5344CB8AC3E}">
        <p14:creationId xmlns:p14="http://schemas.microsoft.com/office/powerpoint/2010/main" val="2157781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6394-E8E7-A39D-CE8F-3D678D277B73}"/>
              </a:ext>
            </a:extLst>
          </p:cNvPr>
          <p:cNvSpPr>
            <a:spLocks noGrp="1"/>
          </p:cNvSpPr>
          <p:nvPr>
            <p:ph type="title"/>
          </p:nvPr>
        </p:nvSpPr>
        <p:spPr/>
        <p:txBody>
          <a:bodyPr/>
          <a:lstStyle/>
          <a:p>
            <a:r>
              <a:rPr lang="en-US" dirty="0"/>
              <a:t>Environment settings for HPC SDK</a:t>
            </a:r>
            <a:endParaRPr lang="en-KR" dirty="0"/>
          </a:p>
        </p:txBody>
      </p:sp>
      <p:sp>
        <p:nvSpPr>
          <p:cNvPr id="3" name="Content Placeholder 2">
            <a:extLst>
              <a:ext uri="{FF2B5EF4-FFF2-40B4-BE49-F238E27FC236}">
                <a16:creationId xmlns:a16="http://schemas.microsoft.com/office/drawing/2014/main" id="{C459D462-3E97-7F20-7D8D-62A7AAEE6988}"/>
              </a:ext>
            </a:extLst>
          </p:cNvPr>
          <p:cNvSpPr>
            <a:spLocks noGrp="1"/>
          </p:cNvSpPr>
          <p:nvPr>
            <p:ph idx="1"/>
          </p:nvPr>
        </p:nvSpPr>
        <p:spPr>
          <a:xfrm>
            <a:off x="395536" y="1200151"/>
            <a:ext cx="8291264" cy="3394472"/>
          </a:xfrm>
        </p:spPr>
        <p:txBody>
          <a:bodyPr/>
          <a:lstStyle/>
          <a:p>
            <a:pPr marL="0" indent="0">
              <a:buNone/>
            </a:pPr>
            <a:r>
              <a:rPr lang="en-US" dirty="0">
                <a:solidFill>
                  <a:srgbClr val="6F6F6F"/>
                </a:solidFill>
                <a:effectLst/>
                <a:latin typeface="Menlo" panose="020B0609030804020204" pitchFamily="49" charset="0"/>
              </a:rPr>
              <a:t># </a:t>
            </a:r>
            <a:r>
              <a:rPr lang="en-US" dirty="0" err="1">
                <a:solidFill>
                  <a:srgbClr val="6F6F6F"/>
                </a:solidFill>
                <a:effectLst/>
                <a:latin typeface="Menlo" panose="020B0609030804020204" pitchFamily="49" charset="0"/>
              </a:rPr>
              <a:t>nvidia</a:t>
            </a:r>
            <a:r>
              <a:rPr lang="en-US" dirty="0">
                <a:solidFill>
                  <a:srgbClr val="6F6F6F"/>
                </a:solidFill>
                <a:effectLst/>
                <a:latin typeface="Menlo" panose="020B0609030804020204" pitchFamily="49" charset="0"/>
              </a:rPr>
              <a:t> HPC SDK</a:t>
            </a:r>
          </a:p>
          <a:p>
            <a:pPr marL="0" indent="0">
              <a:buNone/>
            </a:pPr>
            <a:r>
              <a:rPr lang="en-US" sz="1600" b="1" dirty="0">
                <a:effectLst/>
                <a:latin typeface="Menlo" panose="020B0609030804020204" pitchFamily="49" charset="0"/>
              </a:rPr>
              <a:t>NVARCH</a:t>
            </a:r>
            <a:r>
              <a:rPr lang="en-US" sz="1600" dirty="0">
                <a:effectLst/>
                <a:latin typeface="Menlo" panose="020B0609030804020204" pitchFamily="49" charset="0"/>
              </a:rPr>
              <a:t>=`</a:t>
            </a:r>
            <a:r>
              <a:rPr lang="en-US" sz="1600" dirty="0" err="1">
                <a:effectLst/>
                <a:latin typeface="Menlo" panose="020B0609030804020204" pitchFamily="49" charset="0"/>
              </a:rPr>
              <a:t>uname</a:t>
            </a:r>
            <a:r>
              <a:rPr lang="en-US" sz="1600" dirty="0">
                <a:effectLst/>
                <a:latin typeface="Menlo" panose="020B0609030804020204" pitchFamily="49" charset="0"/>
              </a:rPr>
              <a:t> -s`_`</a:t>
            </a:r>
            <a:r>
              <a:rPr lang="en-US" sz="1600" dirty="0" err="1">
                <a:effectLst/>
                <a:latin typeface="Menlo" panose="020B0609030804020204" pitchFamily="49" charset="0"/>
              </a:rPr>
              <a:t>uname</a:t>
            </a:r>
            <a:r>
              <a:rPr lang="en-US" sz="1600" dirty="0">
                <a:effectLst/>
                <a:latin typeface="Menlo" panose="020B0609030804020204" pitchFamily="49" charset="0"/>
              </a:rPr>
              <a:t> -m`; </a:t>
            </a:r>
            <a:r>
              <a:rPr lang="en-US" sz="1600" b="1" dirty="0">
                <a:effectLst/>
                <a:latin typeface="Menlo" panose="020B0609030804020204" pitchFamily="49" charset="0"/>
              </a:rPr>
              <a:t>export NVARCH</a:t>
            </a:r>
            <a:endParaRPr lang="en-US" sz="1600" dirty="0">
              <a:effectLst/>
              <a:latin typeface="Menlo" panose="020B0609030804020204" pitchFamily="49" charset="0"/>
            </a:endParaRPr>
          </a:p>
          <a:p>
            <a:pPr marL="0" indent="0">
              <a:buNone/>
            </a:pPr>
            <a:r>
              <a:rPr lang="en-US" sz="1600" b="1" dirty="0">
                <a:effectLst/>
                <a:latin typeface="Menlo" panose="020B0609030804020204" pitchFamily="49" charset="0"/>
              </a:rPr>
              <a:t>NVCOMPILERS</a:t>
            </a:r>
            <a:r>
              <a:rPr lang="en-US" sz="1600" dirty="0">
                <a:effectLst/>
                <a:latin typeface="Menlo" panose="020B0609030804020204" pitchFamily="49" charset="0"/>
              </a:rPr>
              <a:t>=/opt/</a:t>
            </a:r>
            <a:r>
              <a:rPr lang="en-US" sz="1600" dirty="0" err="1">
                <a:effectLst/>
                <a:latin typeface="Menlo" panose="020B0609030804020204" pitchFamily="49" charset="0"/>
              </a:rPr>
              <a:t>nvidia</a:t>
            </a:r>
            <a:r>
              <a:rPr lang="en-US" sz="1600" dirty="0">
                <a:effectLst/>
                <a:latin typeface="Menlo" panose="020B0609030804020204" pitchFamily="49" charset="0"/>
              </a:rPr>
              <a:t>/</a:t>
            </a:r>
            <a:r>
              <a:rPr lang="en-US" sz="1600" dirty="0" err="1">
                <a:effectLst/>
                <a:latin typeface="Menlo" panose="020B0609030804020204" pitchFamily="49" charset="0"/>
              </a:rPr>
              <a:t>hpc_sdk</a:t>
            </a:r>
            <a:r>
              <a:rPr lang="en-US" sz="1600" dirty="0">
                <a:effectLst/>
                <a:latin typeface="Menlo" panose="020B0609030804020204" pitchFamily="49" charset="0"/>
              </a:rPr>
              <a:t>; </a:t>
            </a:r>
            <a:r>
              <a:rPr lang="en-US" sz="1600" b="1" dirty="0">
                <a:effectLst/>
                <a:latin typeface="Menlo" panose="020B0609030804020204" pitchFamily="49" charset="0"/>
              </a:rPr>
              <a:t>export NVCOMPILERS</a:t>
            </a:r>
            <a:endParaRPr lang="en-US" sz="1600" dirty="0">
              <a:effectLst/>
              <a:latin typeface="Menlo" panose="020B0609030804020204" pitchFamily="49" charset="0"/>
            </a:endParaRPr>
          </a:p>
          <a:p>
            <a:pPr marL="0" indent="0">
              <a:buNone/>
            </a:pPr>
            <a:r>
              <a:rPr lang="en-US" sz="1600" b="1" dirty="0">
                <a:effectLst/>
                <a:latin typeface="Menlo" panose="020B0609030804020204" pitchFamily="49" charset="0"/>
              </a:rPr>
              <a:t>PATH</a:t>
            </a:r>
            <a:r>
              <a:rPr lang="en-US" sz="1600" dirty="0">
                <a:effectLst/>
                <a:latin typeface="Menlo" panose="020B0609030804020204" pitchFamily="49" charset="0"/>
              </a:rPr>
              <a:t>=$NVCOMPILERS/$NVARCH/23.5/compilers/bin:$PATH; </a:t>
            </a:r>
            <a:r>
              <a:rPr lang="en-US" sz="1600" b="1" dirty="0">
                <a:effectLst/>
                <a:latin typeface="Menlo" panose="020B0609030804020204" pitchFamily="49" charset="0"/>
              </a:rPr>
              <a:t>export PATH</a:t>
            </a:r>
            <a:endParaRPr lang="en-US" sz="1600" dirty="0">
              <a:effectLst/>
              <a:latin typeface="Menlo" panose="020B0609030804020204" pitchFamily="49" charset="0"/>
            </a:endParaRPr>
          </a:p>
          <a:p>
            <a:endParaRPr lang="en-KR" dirty="0"/>
          </a:p>
        </p:txBody>
      </p:sp>
    </p:spTree>
    <p:extLst>
      <p:ext uri="{BB962C8B-B14F-4D97-AF65-F5344CB8AC3E}">
        <p14:creationId xmlns:p14="http://schemas.microsoft.com/office/powerpoint/2010/main" val="3294075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371600" y="571500"/>
            <a:ext cx="136383" cy="347884"/>
          </a:xfrm>
          <a:prstGeom prst="rect">
            <a:avLst/>
          </a:prstGeom>
          <a:noFill/>
          <a:ln w="50800">
            <a:noFill/>
            <a:miter lim="800000"/>
            <a:headEnd/>
            <a:tailEnd/>
          </a:ln>
        </p:spPr>
        <p:txBody>
          <a:bodyPr wrap="none" lIns="67500" tIns="35100" rIns="67500" bIns="35100">
            <a:spAutoFit/>
          </a:bodyPr>
          <a:lstStyle/>
          <a:p>
            <a:endParaRPr lang="ko-KR" altLang="ko-KR">
              <a:latin typeface="Times New Roman" pitchFamily="18" charset="0"/>
            </a:endParaRPr>
          </a:p>
        </p:txBody>
      </p:sp>
      <p:sp>
        <p:nvSpPr>
          <p:cNvPr id="21507" name="Text Box 4"/>
          <p:cNvSpPr txBox="1">
            <a:spLocks noChangeArrowheads="1"/>
          </p:cNvSpPr>
          <p:nvPr/>
        </p:nvSpPr>
        <p:spPr bwMode="auto">
          <a:xfrm>
            <a:off x="1485900" y="1371600"/>
            <a:ext cx="136383" cy="347884"/>
          </a:xfrm>
          <a:prstGeom prst="rect">
            <a:avLst/>
          </a:prstGeom>
          <a:noFill/>
          <a:ln w="50800">
            <a:noFill/>
            <a:miter lim="800000"/>
            <a:headEnd/>
            <a:tailEnd/>
          </a:ln>
        </p:spPr>
        <p:txBody>
          <a:bodyPr wrap="none" lIns="67500" tIns="35100" rIns="67500" bIns="35100">
            <a:spAutoFit/>
          </a:bodyPr>
          <a:lstStyle/>
          <a:p>
            <a:endParaRPr lang="ko-KR" altLang="ko-KR">
              <a:latin typeface="Times New Roman" pitchFamily="18" charset="0"/>
            </a:endParaRPr>
          </a:p>
        </p:txBody>
      </p:sp>
      <p:sp>
        <p:nvSpPr>
          <p:cNvPr id="21508" name="Text Box 5"/>
          <p:cNvSpPr txBox="1">
            <a:spLocks noChangeArrowheads="1"/>
          </p:cNvSpPr>
          <p:nvPr/>
        </p:nvSpPr>
        <p:spPr bwMode="auto">
          <a:xfrm>
            <a:off x="1980010" y="3057525"/>
            <a:ext cx="5847159" cy="347884"/>
          </a:xfrm>
          <a:prstGeom prst="rect">
            <a:avLst/>
          </a:prstGeom>
          <a:noFill/>
          <a:ln w="50800">
            <a:noFill/>
            <a:miter lim="800000"/>
            <a:headEnd/>
            <a:tailEnd/>
          </a:ln>
        </p:spPr>
        <p:txBody>
          <a:bodyPr lIns="67500" tIns="35100" rIns="67500" bIns="35100">
            <a:spAutoFit/>
          </a:bodyPr>
          <a:lstStyle/>
          <a:p>
            <a:r>
              <a:rPr lang="en-US" altLang="ko-KR">
                <a:solidFill>
                  <a:schemeClr val="tx2"/>
                </a:solidFill>
                <a:latin typeface="Times New Roman" pitchFamily="18" charset="0"/>
              </a:rPr>
              <a:t>                              </a:t>
            </a:r>
            <a:endParaRPr lang="en-US" altLang="ko-KR">
              <a:latin typeface="Times New Roman" pitchFamily="18" charset="0"/>
            </a:endParaRPr>
          </a:p>
        </p:txBody>
      </p:sp>
      <p:sp>
        <p:nvSpPr>
          <p:cNvPr id="17413" name="Rectangle 8"/>
          <p:cNvSpPr>
            <a:spLocks noGrp="1" noChangeArrowheads="1"/>
          </p:cNvSpPr>
          <p:nvPr>
            <p:ph type="body" idx="1"/>
          </p:nvPr>
        </p:nvSpPr>
        <p:spPr>
          <a:xfrm>
            <a:off x="1494235" y="1059657"/>
            <a:ext cx="6172200" cy="3726656"/>
          </a:xfrm>
        </p:spPr>
        <p:txBody>
          <a:bodyPr/>
          <a:lstStyle/>
          <a:p>
            <a:pPr eaLnBrk="1" hangingPunct="1">
              <a:lnSpc>
                <a:spcPct val="90000"/>
              </a:lnSpc>
              <a:buNone/>
              <a:defRPr/>
            </a:pPr>
            <a:endParaRPr lang="en-US" altLang="ko-KR" sz="1800" dirty="0"/>
          </a:p>
          <a:p>
            <a:pPr marL="0" indent="0" eaLnBrk="1" hangingPunct="1">
              <a:lnSpc>
                <a:spcPct val="90000"/>
              </a:lnSpc>
              <a:buNone/>
              <a:defRPr/>
            </a:pPr>
            <a:r>
              <a:rPr lang="en-US" altLang="ko-KR" sz="1800" dirty="0">
                <a:latin typeface="Courier New" panose="02070309020205020404" pitchFamily="49" charset="0"/>
                <a:cs typeface="Courier New" panose="02070309020205020404" pitchFamily="49" charset="0"/>
              </a:rPr>
              <a:t>cd ~</a:t>
            </a:r>
          </a:p>
          <a:p>
            <a:pPr marL="0" indent="0" eaLnBrk="1" hangingPunct="1">
              <a:lnSpc>
                <a:spcPct val="90000"/>
              </a:lnSpc>
              <a:buNone/>
              <a:defRPr/>
            </a:pPr>
            <a:r>
              <a:rPr lang="en-US" altLang="ko-KR" sz="1800" dirty="0">
                <a:latin typeface="Courier New" panose="02070309020205020404" pitchFamily="49" charset="0"/>
                <a:cs typeface="Courier New" panose="02070309020205020404" pitchFamily="49" charset="0"/>
              </a:rPr>
              <a:t>cp –r ~</a:t>
            </a:r>
            <a:r>
              <a:rPr lang="en-US" altLang="ko-KR" sz="1800" dirty="0" err="1">
                <a:latin typeface="Courier New" panose="02070309020205020404" pitchFamily="49" charset="0"/>
                <a:cs typeface="Courier New" panose="02070309020205020404" pitchFamily="49" charset="0"/>
              </a:rPr>
              <a:t>jskim</a:t>
            </a:r>
            <a:r>
              <a:rPr lang="en-US" altLang="ko-KR" sz="1800" dirty="0">
                <a:latin typeface="Courier New" panose="02070309020205020404" pitchFamily="49" charset="0"/>
                <a:cs typeface="Courier New" panose="02070309020205020404" pitchFamily="49" charset="0"/>
              </a:rPr>
              <a:t>/CUDA/</a:t>
            </a:r>
            <a:r>
              <a:rPr lang="en-US" altLang="ko-KR" sz="1800" dirty="0" err="1">
                <a:latin typeface="Courier New" panose="02070309020205020404" pitchFamily="49" charset="0"/>
                <a:cs typeface="Courier New" panose="02070309020205020404" pitchFamily="49" charset="0"/>
              </a:rPr>
              <a:t>tutorial_LLab</a:t>
            </a:r>
            <a:r>
              <a:rPr lang="en-US" altLang="ko-KR" sz="1800" dirty="0">
                <a:latin typeface="Courier New" panose="02070309020205020404" pitchFamily="49" charset="0"/>
                <a:cs typeface="Courier New" panose="02070309020205020404" pitchFamily="49" charset="0"/>
              </a:rPr>
              <a:t>/ .</a:t>
            </a:r>
          </a:p>
          <a:p>
            <a:pPr marL="42863" indent="0">
              <a:lnSpc>
                <a:spcPct val="90000"/>
              </a:lnSpc>
              <a:buNone/>
              <a:defRPr/>
            </a:pPr>
            <a:endParaRPr lang="en-US" altLang="ko-KR" sz="1800" dirty="0"/>
          </a:p>
        </p:txBody>
      </p:sp>
      <p:sp>
        <p:nvSpPr>
          <p:cNvPr id="21510" name="제목 1"/>
          <p:cNvSpPr>
            <a:spLocks noGrp="1"/>
          </p:cNvSpPr>
          <p:nvPr>
            <p:ph type="title"/>
          </p:nvPr>
        </p:nvSpPr>
        <p:spPr/>
        <p:txBody>
          <a:bodyPr/>
          <a:lstStyle/>
          <a:p>
            <a:r>
              <a:rPr lang="en-US" altLang="ko-KR" dirty="0"/>
              <a:t>Copy programs to your home directory</a:t>
            </a:r>
            <a:endParaRPr lang="ko-KR" altLang="en-US" dirty="0"/>
          </a:p>
        </p:txBody>
      </p:sp>
    </p:spTree>
    <p:extLst>
      <p:ext uri="{BB962C8B-B14F-4D97-AF65-F5344CB8AC3E}">
        <p14:creationId xmlns:p14="http://schemas.microsoft.com/office/powerpoint/2010/main" val="1189495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Exercise: Hello world</a:t>
            </a:r>
            <a:endParaRPr lang="ko-KR" altLang="en-US" dirty="0"/>
          </a:p>
        </p:txBody>
      </p:sp>
      <p:sp>
        <p:nvSpPr>
          <p:cNvPr id="3" name="내용 개체 틀 2"/>
          <p:cNvSpPr>
            <a:spLocks noGrp="1"/>
          </p:cNvSpPr>
          <p:nvPr>
            <p:ph idx="1"/>
          </p:nvPr>
        </p:nvSpPr>
        <p:spPr/>
        <p:txBody>
          <a:bodyPr>
            <a:normAutofit/>
          </a:bodyPr>
          <a:lstStyle/>
          <a:p>
            <a:r>
              <a:rPr lang="en-US" altLang="ko-KR" dirty="0" err="1">
                <a:latin typeface="Courier New" panose="02070309020205020404" pitchFamily="49" charset="0"/>
                <a:cs typeface="Courier New" panose="02070309020205020404" pitchFamily="49" charset="0"/>
              </a:rPr>
              <a:t>hello_world.c</a:t>
            </a:r>
            <a:endParaRPr lang="en-US" altLang="ko-KR" dirty="0">
              <a:latin typeface="Courier New" panose="02070309020205020404" pitchFamily="49" charset="0"/>
              <a:cs typeface="Courier New" panose="02070309020205020404" pitchFamily="49" charset="0"/>
            </a:endParaRPr>
          </a:p>
          <a:p>
            <a:r>
              <a:rPr lang="en-US" altLang="ko-KR" dirty="0">
                <a:latin typeface="Courier New" panose="02070309020205020404" pitchFamily="49" charset="0"/>
                <a:cs typeface="Courier New" panose="02070309020205020404" pitchFamily="49" charset="0"/>
              </a:rPr>
              <a:t>hello_world.f90</a:t>
            </a:r>
          </a:p>
          <a:p>
            <a:r>
              <a:rPr lang="en-US" altLang="ko-KR" dirty="0" err="1">
                <a:latin typeface="Courier New" panose="02070309020205020404" pitchFamily="49" charset="0"/>
                <a:cs typeface="Courier New" panose="02070309020205020404" pitchFamily="49" charset="0"/>
              </a:rPr>
              <a:t>hello_world.cu</a:t>
            </a:r>
            <a:endParaRPr lang="en-US" altLang="ko-KR" dirty="0">
              <a:latin typeface="Courier New" panose="02070309020205020404" pitchFamily="49" charset="0"/>
              <a:cs typeface="Courier New" panose="02070309020205020404" pitchFamily="49" charset="0"/>
            </a:endParaRPr>
          </a:p>
          <a:p>
            <a:r>
              <a:rPr lang="en-US" altLang="ko-KR" dirty="0" err="1">
                <a:latin typeface="Courier New" panose="02070309020205020404" pitchFamily="49" charset="0"/>
                <a:cs typeface="Courier New" panose="02070309020205020404" pitchFamily="49" charset="0"/>
              </a:rPr>
              <a:t>hello_world.cuf</a:t>
            </a:r>
            <a:endParaRPr lang="en-US" altLang="ko-KR" dirty="0">
              <a:latin typeface="Courier New" panose="02070309020205020404" pitchFamily="49" charset="0"/>
              <a:cs typeface="Courier New" panose="02070309020205020404" pitchFamily="49" charset="0"/>
            </a:endParaRPr>
          </a:p>
          <a:p>
            <a:pPr marL="0" indent="0">
              <a:buNone/>
            </a:pPr>
            <a:endParaRPr lang="en-US" altLang="ko-KR"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98086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Exercise: Hello world</a:t>
            </a:r>
            <a:endParaRPr lang="ko-KR" altLang="en-US" dirty="0"/>
          </a:p>
        </p:txBody>
      </p:sp>
      <p:sp>
        <p:nvSpPr>
          <p:cNvPr id="3" name="내용 개체 틀 2"/>
          <p:cNvSpPr>
            <a:spLocks noGrp="1"/>
          </p:cNvSpPr>
          <p:nvPr>
            <p:ph idx="1"/>
          </p:nvPr>
        </p:nvSpPr>
        <p:spPr/>
        <p:txBody>
          <a:bodyPr>
            <a:normAutofit fontScale="77500" lnSpcReduction="20000"/>
          </a:bodyPr>
          <a:lstStyle/>
          <a:p>
            <a:pPr marL="0" indent="0">
              <a:buNone/>
            </a:pPr>
            <a:r>
              <a:rPr lang="en-US" altLang="ko-KR" dirty="0">
                <a:latin typeface="Courier New" panose="02070309020205020404" pitchFamily="49" charset="0"/>
                <a:cs typeface="Courier New" panose="02070309020205020404" pitchFamily="49" charset="0"/>
              </a:rPr>
              <a:t>#include &lt;</a:t>
            </a:r>
            <a:r>
              <a:rPr lang="en-US" altLang="ko-KR" dirty="0" err="1">
                <a:latin typeface="Courier New" panose="02070309020205020404" pitchFamily="49" charset="0"/>
                <a:cs typeface="Courier New" panose="02070309020205020404" pitchFamily="49" charset="0"/>
              </a:rPr>
              <a:t>stdio.h</a:t>
            </a:r>
            <a:r>
              <a:rPr lang="en-US" altLang="ko-KR" dirty="0">
                <a:latin typeface="Courier New" panose="02070309020205020404" pitchFamily="49" charset="0"/>
                <a:cs typeface="Courier New" panose="02070309020205020404" pitchFamily="49" charset="0"/>
              </a:rPr>
              <a:t>&gt;</a:t>
            </a:r>
          </a:p>
          <a:p>
            <a:pPr marL="0" indent="0">
              <a:buNone/>
            </a:pPr>
            <a:endParaRPr lang="en-US" altLang="ko-KR" dirty="0">
              <a:latin typeface="Courier New" panose="02070309020205020404" pitchFamily="49" charset="0"/>
              <a:cs typeface="Courier New" panose="02070309020205020404" pitchFamily="49" charset="0"/>
            </a:endParaRPr>
          </a:p>
          <a:p>
            <a:pPr marL="0" indent="0">
              <a:buNone/>
            </a:pPr>
            <a:r>
              <a:rPr lang="en-US" altLang="ko-KR" dirty="0">
                <a:solidFill>
                  <a:srgbClr val="FFFF00"/>
                </a:solidFill>
                <a:latin typeface="Courier New" panose="02070309020205020404" pitchFamily="49" charset="0"/>
                <a:cs typeface="Courier New" panose="02070309020205020404" pitchFamily="49" charset="0"/>
              </a:rPr>
              <a:t>__global__ </a:t>
            </a:r>
            <a:r>
              <a:rPr lang="en-US" altLang="ko-KR" dirty="0">
                <a:latin typeface="Courier New" panose="02070309020205020404" pitchFamily="49" charset="0"/>
                <a:cs typeface="Courier New" panose="02070309020205020404" pitchFamily="49" charset="0"/>
              </a:rPr>
              <a:t>void </a:t>
            </a:r>
            <a:r>
              <a:rPr lang="en-US" altLang="ko-KR" dirty="0" err="1">
                <a:latin typeface="Courier New" panose="02070309020205020404" pitchFamily="49" charset="0"/>
                <a:cs typeface="Courier New" panose="02070309020205020404" pitchFamily="49" charset="0"/>
              </a:rPr>
              <a:t>hello_world</a:t>
            </a:r>
            <a:r>
              <a:rPr lang="en-US" altLang="ko-KR" dirty="0">
                <a:latin typeface="Courier New" panose="02070309020205020404" pitchFamily="49" charset="0"/>
                <a:cs typeface="Courier New" panose="02070309020205020404" pitchFamily="49" charset="0"/>
              </a:rPr>
              <a:t>(void) {</a:t>
            </a:r>
          </a:p>
          <a:p>
            <a:pPr marL="0" indent="0">
              <a:buNone/>
            </a:pPr>
            <a:r>
              <a:rPr lang="en-US" altLang="ko-KR" dirty="0">
                <a:latin typeface="Courier New" panose="02070309020205020404" pitchFamily="49" charset="0"/>
                <a:cs typeface="Courier New" panose="02070309020205020404" pitchFamily="49" charset="0"/>
              </a:rPr>
              <a:t>     </a:t>
            </a:r>
            <a:r>
              <a:rPr lang="en-US" altLang="ko-KR" dirty="0" err="1">
                <a:latin typeface="Courier New" panose="02070309020205020404" pitchFamily="49" charset="0"/>
                <a:cs typeface="Courier New" panose="02070309020205020404" pitchFamily="49" charset="0"/>
              </a:rPr>
              <a:t>printf</a:t>
            </a:r>
            <a:r>
              <a:rPr lang="en-US" altLang="ko-KR" dirty="0">
                <a:latin typeface="Courier New" panose="02070309020205020404" pitchFamily="49" charset="0"/>
                <a:cs typeface="Courier New" panose="02070309020205020404" pitchFamily="49" charset="0"/>
              </a:rPr>
              <a:t>(“Hello World\n”);</a:t>
            </a:r>
          </a:p>
          <a:p>
            <a:pPr marL="0" indent="0">
              <a:buNone/>
            </a:pPr>
            <a:r>
              <a:rPr lang="en-US" altLang="ko-KR" dirty="0">
                <a:latin typeface="Courier New" panose="02070309020205020404" pitchFamily="49" charset="0"/>
                <a:cs typeface="Courier New" panose="02070309020205020404" pitchFamily="49" charset="0"/>
              </a:rPr>
              <a:t>}</a:t>
            </a:r>
          </a:p>
          <a:p>
            <a:endParaRPr lang="en-US" altLang="ko-KR" dirty="0">
              <a:latin typeface="Courier New" panose="02070309020205020404" pitchFamily="49" charset="0"/>
              <a:cs typeface="Courier New" panose="02070309020205020404" pitchFamily="49" charset="0"/>
            </a:endParaRPr>
          </a:p>
          <a:p>
            <a:pPr marL="0" indent="0">
              <a:buNone/>
            </a:pPr>
            <a:r>
              <a:rPr lang="en-US" altLang="ko-KR" dirty="0" err="1">
                <a:latin typeface="Courier New" panose="02070309020205020404" pitchFamily="49" charset="0"/>
                <a:cs typeface="Courier New" panose="02070309020205020404" pitchFamily="49" charset="0"/>
              </a:rPr>
              <a:t>int</a:t>
            </a:r>
            <a:r>
              <a:rPr lang="en-US" altLang="ko-KR" dirty="0">
                <a:latin typeface="Courier New" panose="02070309020205020404" pitchFamily="49" charset="0"/>
                <a:cs typeface="Courier New" panose="02070309020205020404" pitchFamily="49" charset="0"/>
              </a:rPr>
              <a:t> main (void) {</a:t>
            </a:r>
          </a:p>
          <a:p>
            <a:pPr marL="0" indent="0">
              <a:buNone/>
            </a:pPr>
            <a:r>
              <a:rPr lang="en-US" altLang="ko-KR" dirty="0">
                <a:latin typeface="Courier New" panose="02070309020205020404" pitchFamily="49" charset="0"/>
                <a:cs typeface="Courier New" panose="02070309020205020404" pitchFamily="49" charset="0"/>
              </a:rPr>
              <a:t>    </a:t>
            </a:r>
            <a:r>
              <a:rPr lang="en-US" altLang="ko-KR" dirty="0" err="1">
                <a:latin typeface="Courier New" panose="02070309020205020404" pitchFamily="49" charset="0"/>
                <a:cs typeface="Courier New" panose="02070309020205020404" pitchFamily="49" charset="0"/>
              </a:rPr>
              <a:t>hello_world</a:t>
            </a:r>
            <a:r>
              <a:rPr lang="en-US" altLang="ko-KR" dirty="0">
                <a:solidFill>
                  <a:srgbClr val="FFFF00"/>
                </a:solidFill>
                <a:latin typeface="Courier New" panose="02070309020205020404" pitchFamily="49" charset="0"/>
                <a:cs typeface="Courier New" panose="02070309020205020404" pitchFamily="49" charset="0"/>
              </a:rPr>
              <a:t>&lt;&lt;&lt;1,5&gt;&gt;&gt;</a:t>
            </a:r>
            <a:r>
              <a:rPr lang="en-US" altLang="ko-KR" dirty="0">
                <a:latin typeface="Courier New" panose="02070309020205020404" pitchFamily="49" charset="0"/>
                <a:cs typeface="Courier New" panose="02070309020205020404" pitchFamily="49" charset="0"/>
              </a:rPr>
              <a:t>();</a:t>
            </a:r>
          </a:p>
          <a:p>
            <a:pPr marL="0" indent="0">
              <a:buNone/>
            </a:pPr>
            <a:r>
              <a:rPr lang="en-US" altLang="ko-KR"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cudaDeviceReset</a:t>
            </a:r>
            <a:r>
              <a:rPr lang="en-US" dirty="0">
                <a:latin typeface="Courier New" panose="02070309020205020404" pitchFamily="49" charset="0"/>
                <a:cs typeface="Courier New" panose="02070309020205020404" pitchFamily="49" charset="0"/>
              </a:rPr>
              <a:t>()</a:t>
            </a:r>
            <a:r>
              <a:rPr lang="en-US" altLang="ko-KR" dirty="0">
                <a:solidFill>
                  <a:srgbClr val="00B050"/>
                </a:solidFill>
                <a:latin typeface="Courier New" panose="02070309020205020404" pitchFamily="49" charset="0"/>
                <a:cs typeface="Courier New" panose="02070309020205020404" pitchFamily="49" charset="0"/>
              </a:rPr>
              <a:t>;</a:t>
            </a:r>
          </a:p>
          <a:p>
            <a:pPr marL="0" indent="0">
              <a:buNone/>
            </a:pPr>
            <a:r>
              <a:rPr lang="en-US" altLang="ko-KR" dirty="0">
                <a:latin typeface="Courier New" panose="02070309020205020404" pitchFamily="49" charset="0"/>
                <a:cs typeface="Courier New" panose="02070309020205020404" pitchFamily="49" charset="0"/>
              </a:rPr>
              <a:t>    return 0;</a:t>
            </a:r>
          </a:p>
          <a:p>
            <a:pPr marL="0" indent="0">
              <a:buNone/>
            </a:pPr>
            <a:r>
              <a:rPr lang="en-US" altLang="ko-KR"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1619658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Compile and Run</a:t>
            </a:r>
            <a:endParaRPr lang="ko-KR" altLang="en-US" dirty="0"/>
          </a:p>
        </p:txBody>
      </p:sp>
      <p:sp>
        <p:nvSpPr>
          <p:cNvPr id="3" name="내용 개체 틀 2"/>
          <p:cNvSpPr>
            <a:spLocks noGrp="1"/>
          </p:cNvSpPr>
          <p:nvPr>
            <p:ph idx="1"/>
          </p:nvPr>
        </p:nvSpPr>
        <p:spPr/>
        <p:txBody>
          <a:bodyPr/>
          <a:lstStyle/>
          <a:p>
            <a:r>
              <a:rPr lang="en-US" altLang="ko-KR" dirty="0" err="1">
                <a:solidFill>
                  <a:srgbClr val="FFFF00"/>
                </a:solidFill>
                <a:latin typeface="Courier New" panose="02070309020205020404" pitchFamily="49" charset="0"/>
                <a:cs typeface="Courier New" panose="02070309020205020404" pitchFamily="49" charset="0"/>
              </a:rPr>
              <a:t>nvc</a:t>
            </a:r>
            <a:r>
              <a:rPr lang="en-US" altLang="ko-KR" dirty="0">
                <a:solidFill>
                  <a:srgbClr val="FFFF00"/>
                </a:solidFill>
                <a:latin typeface="Courier New" panose="02070309020205020404" pitchFamily="49" charset="0"/>
                <a:cs typeface="Courier New" panose="02070309020205020404" pitchFamily="49" charset="0"/>
              </a:rPr>
              <a:t>++ </a:t>
            </a:r>
            <a:r>
              <a:rPr lang="en-US" altLang="ko-KR" dirty="0" err="1">
                <a:solidFill>
                  <a:srgbClr val="FFFF00"/>
                </a:solidFill>
                <a:latin typeface="Courier New" panose="02070309020205020404" pitchFamily="49" charset="0"/>
                <a:cs typeface="Courier New" panose="02070309020205020404" pitchFamily="49" charset="0"/>
              </a:rPr>
              <a:t>hello_world.cu</a:t>
            </a:r>
            <a:endParaRPr lang="en-US" altLang="ko-KR" dirty="0">
              <a:solidFill>
                <a:srgbClr val="FFFF00"/>
              </a:solidFill>
              <a:latin typeface="Courier New" panose="02070309020205020404" pitchFamily="49" charset="0"/>
              <a:cs typeface="Courier New" panose="02070309020205020404" pitchFamily="49" charset="0"/>
            </a:endParaRPr>
          </a:p>
          <a:p>
            <a:r>
              <a:rPr lang="en-US" altLang="ko-KR" dirty="0">
                <a:solidFill>
                  <a:srgbClr val="FFFF00"/>
                </a:solidFill>
                <a:latin typeface="Courier New" panose="02070309020205020404" pitchFamily="49" charset="0"/>
                <a:cs typeface="Courier New" panose="02070309020205020404" pitchFamily="49" charset="0"/>
              </a:rPr>
              <a:t>./</a:t>
            </a:r>
            <a:r>
              <a:rPr lang="en-US" altLang="ko-KR" dirty="0" err="1">
                <a:solidFill>
                  <a:srgbClr val="FFFF00"/>
                </a:solidFill>
                <a:latin typeface="Courier New" panose="02070309020205020404" pitchFamily="49" charset="0"/>
                <a:cs typeface="Courier New" panose="02070309020205020404" pitchFamily="49" charset="0"/>
              </a:rPr>
              <a:t>a.out</a:t>
            </a:r>
            <a:endParaRPr lang="en-US" altLang="ko-KR" dirty="0">
              <a:solidFill>
                <a:srgbClr val="FFFF00"/>
              </a:solidFill>
              <a:latin typeface="Courier New" panose="02070309020205020404" pitchFamily="49" charset="0"/>
              <a:cs typeface="Courier New" panose="02070309020205020404" pitchFamily="49" charset="0"/>
            </a:endParaRPr>
          </a:p>
          <a:p>
            <a:pPr marL="342900" lvl="1" indent="0">
              <a:buNone/>
            </a:pPr>
            <a:r>
              <a:rPr lang="en-US" altLang="ko-KR" sz="1500" dirty="0">
                <a:latin typeface="Courier New" panose="02070309020205020404" pitchFamily="49" charset="0"/>
                <a:cs typeface="Courier New" panose="02070309020205020404" pitchFamily="49" charset="0"/>
              </a:rPr>
              <a:t>Hello World</a:t>
            </a:r>
          </a:p>
          <a:p>
            <a:pPr marL="342900" lvl="1" indent="0">
              <a:buNone/>
            </a:pPr>
            <a:r>
              <a:rPr lang="en-US" altLang="ko-KR" sz="1500" dirty="0">
                <a:latin typeface="Courier New" panose="02070309020205020404" pitchFamily="49" charset="0"/>
                <a:cs typeface="Courier New" panose="02070309020205020404" pitchFamily="49" charset="0"/>
              </a:rPr>
              <a:t>Hello World</a:t>
            </a:r>
          </a:p>
          <a:p>
            <a:pPr marL="342900" lvl="1" indent="0">
              <a:buNone/>
            </a:pPr>
            <a:r>
              <a:rPr lang="en-US" altLang="ko-KR" sz="1500" dirty="0">
                <a:latin typeface="Courier New" panose="02070309020205020404" pitchFamily="49" charset="0"/>
                <a:cs typeface="Courier New" panose="02070309020205020404" pitchFamily="49" charset="0"/>
              </a:rPr>
              <a:t>Hello World</a:t>
            </a:r>
          </a:p>
          <a:p>
            <a:pPr marL="342900" lvl="1" indent="0">
              <a:buNone/>
            </a:pPr>
            <a:r>
              <a:rPr lang="en-US" altLang="ko-KR" sz="1500" dirty="0">
                <a:latin typeface="Courier New" panose="02070309020205020404" pitchFamily="49" charset="0"/>
                <a:cs typeface="Courier New" panose="02070309020205020404" pitchFamily="49" charset="0"/>
              </a:rPr>
              <a:t>Hello World</a:t>
            </a:r>
          </a:p>
          <a:p>
            <a:pPr marL="342900" lvl="1" indent="0">
              <a:buNone/>
            </a:pPr>
            <a:r>
              <a:rPr lang="en-US" altLang="ko-KR" sz="1500" dirty="0">
                <a:latin typeface="Courier New" panose="02070309020205020404" pitchFamily="49" charset="0"/>
                <a:cs typeface="Courier New" panose="02070309020205020404" pitchFamily="49" charset="0"/>
              </a:rPr>
              <a:t>Hello World</a:t>
            </a:r>
          </a:p>
          <a:p>
            <a:pPr marL="328612" indent="-285750"/>
            <a:r>
              <a:rPr lang="en-US" altLang="ko-KR" sz="1800" dirty="0">
                <a:solidFill>
                  <a:srgbClr val="FFFF00"/>
                </a:solidFill>
              </a:rPr>
              <a:t>Run </a:t>
            </a:r>
            <a:r>
              <a:rPr lang="en-US" altLang="ko-KR" sz="1800" dirty="0" err="1">
                <a:solidFill>
                  <a:srgbClr val="FFFF00"/>
                </a:solidFill>
              </a:rPr>
              <a:t>hello_world.cu</a:t>
            </a:r>
            <a:r>
              <a:rPr lang="en-US" altLang="ko-KR" sz="1800" dirty="0">
                <a:solidFill>
                  <a:srgbClr val="FFFF00"/>
                </a:solidFill>
              </a:rPr>
              <a:t> with different combinations of numbers in &lt;&lt;&lt;1,5&gt;&gt;&gt;</a:t>
            </a:r>
          </a:p>
          <a:p>
            <a:endParaRPr lang="ko-KR" altLang="en-US" dirty="0"/>
          </a:p>
        </p:txBody>
      </p:sp>
    </p:spTree>
    <p:extLst>
      <p:ext uri="{BB962C8B-B14F-4D97-AF65-F5344CB8AC3E}">
        <p14:creationId xmlns:p14="http://schemas.microsoft.com/office/powerpoint/2010/main" val="100557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idx="4294967295"/>
          </p:nvPr>
        </p:nvSpPr>
        <p:spPr>
          <a:xfrm>
            <a:off x="695163" y="205801"/>
            <a:ext cx="4629150" cy="642938"/>
          </a:xfrm>
          <a:prstGeom prst="rect">
            <a:avLst/>
          </a:prstGeom>
        </p:spPr>
        <p:txBody>
          <a:bodyPr vert="horz" lIns="25717" tIns="25717" rIns="25717" bIns="25717" rtlCol="0" anchor="ctr">
            <a:normAutofit/>
          </a:bodyPr>
          <a:lstStyle>
            <a:lvl1pPr defTabSz="914400">
              <a:defRPr sz="6200">
                <a:solidFill>
                  <a:srgbClr val="00CCFF"/>
                </a:solidFill>
                <a:latin typeface="Times New Roman"/>
                <a:ea typeface="Times New Roman"/>
                <a:cs typeface="Times New Roman"/>
                <a:sym typeface="Times New Roman"/>
              </a:defRPr>
            </a:lvl1pPr>
          </a:lstStyle>
          <a:p>
            <a:pPr lvl="0">
              <a:defRPr sz="1800">
                <a:solidFill>
                  <a:srgbClr val="000000"/>
                </a:solidFill>
              </a:defRPr>
            </a:pPr>
            <a:r>
              <a:rPr sz="3000" dirty="0">
                <a:solidFill>
                  <a:schemeClr val="tx1"/>
                </a:solidFill>
              </a:rPr>
              <a:t>NVIDIA GPU </a:t>
            </a:r>
            <a:r>
              <a:rPr lang="en-US" sz="3000" dirty="0">
                <a:solidFill>
                  <a:schemeClr val="tx1"/>
                </a:solidFill>
              </a:rPr>
              <a:t>R</a:t>
            </a:r>
            <a:r>
              <a:rPr sz="3000" dirty="0">
                <a:solidFill>
                  <a:schemeClr val="tx1"/>
                </a:solidFill>
              </a:rPr>
              <a:t>oadmap</a:t>
            </a:r>
          </a:p>
        </p:txBody>
      </p:sp>
      <p:grpSp>
        <p:nvGrpSpPr>
          <p:cNvPr id="9" name="Group 8">
            <a:extLst>
              <a:ext uri="{FF2B5EF4-FFF2-40B4-BE49-F238E27FC236}">
                <a16:creationId xmlns:a16="http://schemas.microsoft.com/office/drawing/2014/main" id="{90B92641-AE23-BE44-AA96-03844E4EA06F}"/>
              </a:ext>
            </a:extLst>
          </p:cNvPr>
          <p:cNvGrpSpPr/>
          <p:nvPr/>
        </p:nvGrpSpPr>
        <p:grpSpPr>
          <a:xfrm>
            <a:off x="154523" y="730159"/>
            <a:ext cx="8470228" cy="4413341"/>
            <a:chOff x="683568" y="735682"/>
            <a:chExt cx="8470228" cy="4413340"/>
          </a:xfrm>
        </p:grpSpPr>
        <p:grpSp>
          <p:nvGrpSpPr>
            <p:cNvPr id="3" name="Group 2">
              <a:extLst>
                <a:ext uri="{FF2B5EF4-FFF2-40B4-BE49-F238E27FC236}">
                  <a16:creationId xmlns:a16="http://schemas.microsoft.com/office/drawing/2014/main" id="{20B3EF31-B119-7D4A-BE05-435DAFB0E2CA}"/>
                </a:ext>
              </a:extLst>
            </p:cNvPr>
            <p:cNvGrpSpPr/>
            <p:nvPr/>
          </p:nvGrpSpPr>
          <p:grpSpPr>
            <a:xfrm>
              <a:off x="683568" y="909170"/>
              <a:ext cx="7488831" cy="4239852"/>
              <a:chOff x="539552" y="987574"/>
              <a:chExt cx="7560839" cy="4311860"/>
            </a:xfrm>
          </p:grpSpPr>
          <p:grpSp>
            <p:nvGrpSpPr>
              <p:cNvPr id="2" name="Group 1"/>
              <p:cNvGrpSpPr/>
              <p:nvPr/>
            </p:nvGrpSpPr>
            <p:grpSpPr>
              <a:xfrm>
                <a:off x="539552" y="987574"/>
                <a:ext cx="7560839" cy="4311860"/>
                <a:chOff x="984506" y="1858870"/>
                <a:chExt cx="6858000" cy="3424397"/>
              </a:xfrm>
            </p:grpSpPr>
            <p:pic>
              <p:nvPicPr>
                <p:cNvPr id="46" name="pasted-image.tif"/>
                <p:cNvPicPr/>
                <p:nvPr/>
              </p:nvPicPr>
              <p:blipFill>
                <a:blip r:embed="rId2"/>
                <a:stretch>
                  <a:fillRect/>
                </a:stretch>
              </p:blipFill>
              <p:spPr>
                <a:xfrm>
                  <a:off x="984506" y="1858870"/>
                  <a:ext cx="6858000" cy="3424397"/>
                </a:xfrm>
                <a:prstGeom prst="rect">
                  <a:avLst/>
                </a:prstGeom>
                <a:ln w="12700">
                  <a:miter lim="400000"/>
                </a:ln>
              </p:spPr>
            </p:pic>
            <p:sp>
              <p:nvSpPr>
                <p:cNvPr id="48" name="Shape 48"/>
                <p:cNvSpPr/>
                <p:nvPr/>
              </p:nvSpPr>
              <p:spPr>
                <a:xfrm>
                  <a:off x="3599208" y="3918902"/>
                  <a:ext cx="1628599" cy="277893"/>
                </a:xfrm>
                <a:prstGeom prst="rect">
                  <a:avLst/>
                </a:prstGeom>
                <a:ln w="12700">
                  <a:miter lim="400000"/>
                </a:ln>
                <a:extLst>
                  <a:ext uri="{C572A759-6A51-4108-AA02-DFA0A04FC94B}">
                    <ma14:wrappingTextBoxFlag xmlns:ma14="http://schemas.microsoft.com/office/mac/drawingml/2011/main" xmlns="" val="1"/>
                  </a:ext>
                </a:extLst>
              </p:spPr>
              <p:txBody>
                <a:bodyPr lIns="25717" tIns="25717" rIns="25717" bIns="25717">
                  <a:spAutoFit/>
                </a:bodyPr>
                <a:lstStyle/>
                <a:p>
                  <a:pPr defTabSz="361631">
                    <a:defRPr sz="1800"/>
                  </a:pPr>
                  <a:r>
                    <a:rPr sz="949" dirty="0">
                      <a:solidFill>
                        <a:srgbClr val="FFFFFF"/>
                      </a:solidFill>
                      <a:latin typeface="Times New Roman"/>
                      <a:ea typeface="Times New Roman"/>
                      <a:cs typeface="Times New Roman"/>
                      <a:sym typeface="Times New Roman"/>
                    </a:rPr>
                    <a:t>Tesla K40:</a:t>
                  </a:r>
                </a:p>
                <a:p>
                  <a:pPr defTabSz="361631">
                    <a:defRPr sz="1800"/>
                  </a:pPr>
                  <a:r>
                    <a:rPr sz="949" dirty="0">
                      <a:solidFill>
                        <a:srgbClr val="FFFFFF"/>
                      </a:solidFill>
                      <a:latin typeface="Times New Roman"/>
                      <a:ea typeface="Times New Roman"/>
                      <a:cs typeface="Times New Roman"/>
                      <a:sym typeface="Times New Roman"/>
                    </a:rPr>
                    <a:t>single precision 5.04Tflops </a:t>
                  </a:r>
                </a:p>
              </p:txBody>
            </p:sp>
            <p:sp>
              <p:nvSpPr>
                <p:cNvPr id="49" name="Shape 49"/>
                <p:cNvSpPr/>
                <p:nvPr/>
              </p:nvSpPr>
              <p:spPr>
                <a:xfrm>
                  <a:off x="4413508" y="3414602"/>
                  <a:ext cx="1628599" cy="23594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defTabSz="361631">
                    <a:defRPr sz="1800"/>
                  </a:pPr>
                  <a:r>
                    <a:rPr lang="en-US" sz="949" dirty="0" err="1">
                      <a:solidFill>
                        <a:srgbClr val="FFFFFF"/>
                      </a:solidFill>
                      <a:latin typeface="Times New Roman"/>
                      <a:ea typeface="Times New Roman"/>
                      <a:cs typeface="Times New Roman"/>
                      <a:sym typeface="Times New Roman"/>
                    </a:rPr>
                    <a:t>Geforce</a:t>
                  </a:r>
                  <a:r>
                    <a:rPr lang="en-US" sz="949" dirty="0">
                      <a:solidFill>
                        <a:srgbClr val="FFFFFF"/>
                      </a:solidFill>
                      <a:latin typeface="Times New Roman"/>
                      <a:ea typeface="Times New Roman"/>
                      <a:cs typeface="Times New Roman"/>
                      <a:sym typeface="Times New Roman"/>
                    </a:rPr>
                    <a:t> </a:t>
                  </a:r>
                  <a:r>
                    <a:rPr sz="949" dirty="0">
                      <a:solidFill>
                        <a:srgbClr val="FFFFFF"/>
                      </a:solidFill>
                      <a:latin typeface="Times New Roman"/>
                      <a:ea typeface="Times New Roman"/>
                      <a:cs typeface="Times New Roman"/>
                      <a:sym typeface="Times New Roman"/>
                    </a:rPr>
                    <a:t>Titan X:</a:t>
                  </a:r>
                </a:p>
                <a:p>
                  <a:pPr defTabSz="361631">
                    <a:defRPr sz="1800"/>
                  </a:pPr>
                  <a:r>
                    <a:rPr sz="949" dirty="0">
                      <a:solidFill>
                        <a:srgbClr val="FFFFFF"/>
                      </a:solidFill>
                      <a:latin typeface="Times New Roman"/>
                      <a:ea typeface="Times New Roman"/>
                      <a:cs typeface="Times New Roman"/>
                      <a:sym typeface="Times New Roman"/>
                    </a:rPr>
                    <a:t>single precision 6.6Tflops </a:t>
                  </a:r>
                </a:p>
              </p:txBody>
            </p:sp>
          </p:grpSp>
          <p:sp>
            <p:nvSpPr>
              <p:cNvPr id="7" name="Shape 49"/>
              <p:cNvSpPr/>
              <p:nvPr/>
            </p:nvSpPr>
            <p:spPr>
              <a:xfrm>
                <a:off x="5856044" y="2233328"/>
                <a:ext cx="1564619" cy="2970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defTabSz="361631">
                  <a:defRPr sz="1800"/>
                </a:pPr>
                <a:r>
                  <a:rPr lang="en-US" sz="949" dirty="0">
                    <a:solidFill>
                      <a:srgbClr val="FFFFFF"/>
                    </a:solidFill>
                    <a:latin typeface="Times New Roman"/>
                    <a:ea typeface="Times New Roman"/>
                    <a:cs typeface="Times New Roman"/>
                    <a:sym typeface="Times New Roman"/>
                  </a:rPr>
                  <a:t>Tesla P100</a:t>
                </a:r>
                <a:r>
                  <a:rPr sz="949" dirty="0">
                    <a:solidFill>
                      <a:srgbClr val="FFFFFF"/>
                    </a:solidFill>
                    <a:latin typeface="Times New Roman"/>
                    <a:ea typeface="Times New Roman"/>
                    <a:cs typeface="Times New Roman"/>
                    <a:sym typeface="Times New Roman"/>
                  </a:rPr>
                  <a:t>:</a:t>
                </a:r>
              </a:p>
              <a:p>
                <a:pPr defTabSz="361631">
                  <a:defRPr sz="1800"/>
                </a:pPr>
                <a:r>
                  <a:rPr sz="949" dirty="0">
                    <a:solidFill>
                      <a:srgbClr val="FFFFFF"/>
                    </a:solidFill>
                    <a:latin typeface="Times New Roman"/>
                    <a:ea typeface="Times New Roman"/>
                    <a:cs typeface="Times New Roman"/>
                    <a:sym typeface="Times New Roman"/>
                  </a:rPr>
                  <a:t>single precision </a:t>
                </a:r>
                <a:r>
                  <a:rPr lang="en-US" sz="949" dirty="0">
                    <a:solidFill>
                      <a:srgbClr val="FFFFFF"/>
                    </a:solidFill>
                    <a:latin typeface="Times New Roman"/>
                    <a:ea typeface="Times New Roman"/>
                    <a:cs typeface="Times New Roman"/>
                    <a:sym typeface="Times New Roman"/>
                  </a:rPr>
                  <a:t>10.6</a:t>
                </a:r>
                <a:r>
                  <a:rPr sz="949" dirty="0">
                    <a:solidFill>
                      <a:srgbClr val="FFFFFF"/>
                    </a:solidFill>
                    <a:latin typeface="Times New Roman"/>
                    <a:ea typeface="Times New Roman"/>
                    <a:cs typeface="Times New Roman"/>
                    <a:sym typeface="Times New Roman"/>
                  </a:rPr>
                  <a:t>Tflops </a:t>
                </a:r>
              </a:p>
            </p:txBody>
          </p:sp>
          <p:sp>
            <p:nvSpPr>
              <p:cNvPr id="8" name="Shape 49"/>
              <p:cNvSpPr/>
              <p:nvPr/>
            </p:nvSpPr>
            <p:spPr>
              <a:xfrm>
                <a:off x="5439631" y="1317081"/>
                <a:ext cx="1564619" cy="2970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defTabSz="361631">
                  <a:defRPr sz="1800"/>
                </a:pPr>
                <a:r>
                  <a:rPr lang="en-US" sz="949" dirty="0">
                    <a:solidFill>
                      <a:srgbClr val="FFFFFF"/>
                    </a:solidFill>
                    <a:latin typeface="Times New Roman"/>
                    <a:ea typeface="Times New Roman"/>
                    <a:cs typeface="Times New Roman"/>
                    <a:sym typeface="Times New Roman"/>
                  </a:rPr>
                  <a:t>Tesla V100</a:t>
                </a:r>
                <a:r>
                  <a:rPr sz="949" dirty="0">
                    <a:solidFill>
                      <a:srgbClr val="FFFFFF"/>
                    </a:solidFill>
                    <a:latin typeface="Times New Roman"/>
                    <a:ea typeface="Times New Roman"/>
                    <a:cs typeface="Times New Roman"/>
                    <a:sym typeface="Times New Roman"/>
                  </a:rPr>
                  <a:t>:</a:t>
                </a:r>
              </a:p>
              <a:p>
                <a:pPr defTabSz="361631">
                  <a:defRPr sz="1800"/>
                </a:pPr>
                <a:r>
                  <a:rPr sz="949" dirty="0">
                    <a:solidFill>
                      <a:srgbClr val="FFFFFF"/>
                    </a:solidFill>
                    <a:latin typeface="Times New Roman"/>
                    <a:ea typeface="Times New Roman"/>
                    <a:cs typeface="Times New Roman"/>
                    <a:sym typeface="Times New Roman"/>
                  </a:rPr>
                  <a:t>single precision </a:t>
                </a:r>
                <a:r>
                  <a:rPr lang="en-US" sz="949" dirty="0">
                    <a:solidFill>
                      <a:srgbClr val="FFFFFF"/>
                    </a:solidFill>
                    <a:latin typeface="Times New Roman"/>
                    <a:ea typeface="Times New Roman"/>
                    <a:cs typeface="Times New Roman"/>
                    <a:sym typeface="Times New Roman"/>
                  </a:rPr>
                  <a:t>15.7 </a:t>
                </a:r>
                <a:r>
                  <a:rPr sz="949" dirty="0">
                    <a:solidFill>
                      <a:srgbClr val="FFFFFF"/>
                    </a:solidFill>
                    <a:latin typeface="Times New Roman"/>
                    <a:ea typeface="Times New Roman"/>
                    <a:cs typeface="Times New Roman"/>
                    <a:sym typeface="Times New Roman"/>
                  </a:rPr>
                  <a:t>Tflops </a:t>
                </a:r>
              </a:p>
            </p:txBody>
          </p:sp>
        </p:grpSp>
        <p:sp>
          <p:nvSpPr>
            <p:cNvPr id="11" name="Shape 49">
              <a:extLst>
                <a:ext uri="{FF2B5EF4-FFF2-40B4-BE49-F238E27FC236}">
                  <a16:creationId xmlns:a16="http://schemas.microsoft.com/office/drawing/2014/main" id="{D34E5F5E-9B79-1142-A7FF-2EDD57A269A7}"/>
                </a:ext>
              </a:extLst>
            </p:cNvPr>
            <p:cNvSpPr/>
            <p:nvPr/>
          </p:nvSpPr>
          <p:spPr>
            <a:xfrm>
              <a:off x="7604078" y="735682"/>
              <a:ext cx="1549718" cy="292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defTabSz="361631">
                <a:defRPr sz="1800"/>
              </a:pPr>
              <a:r>
                <a:rPr lang="en-US" sz="949" dirty="0">
                  <a:solidFill>
                    <a:srgbClr val="FFFFFF"/>
                  </a:solidFill>
                  <a:latin typeface="Times New Roman"/>
                  <a:ea typeface="Times New Roman"/>
                  <a:cs typeface="Times New Roman"/>
                  <a:sym typeface="Times New Roman"/>
                </a:rPr>
                <a:t>Tesla A100</a:t>
              </a:r>
              <a:r>
                <a:rPr sz="949" dirty="0">
                  <a:solidFill>
                    <a:srgbClr val="FFFFFF"/>
                  </a:solidFill>
                  <a:latin typeface="Times New Roman"/>
                  <a:ea typeface="Times New Roman"/>
                  <a:cs typeface="Times New Roman"/>
                  <a:sym typeface="Times New Roman"/>
                </a:rPr>
                <a:t>:</a:t>
              </a:r>
            </a:p>
            <a:p>
              <a:pPr defTabSz="361631">
                <a:defRPr sz="1800"/>
              </a:pPr>
              <a:r>
                <a:rPr sz="949" dirty="0">
                  <a:solidFill>
                    <a:srgbClr val="FFFFFF"/>
                  </a:solidFill>
                  <a:latin typeface="Times New Roman"/>
                  <a:ea typeface="Times New Roman"/>
                  <a:cs typeface="Times New Roman"/>
                  <a:sym typeface="Times New Roman"/>
                </a:rPr>
                <a:t>single precision </a:t>
              </a:r>
              <a:r>
                <a:rPr lang="en-US" sz="949" dirty="0">
                  <a:solidFill>
                    <a:srgbClr val="FFFFFF"/>
                  </a:solidFill>
                  <a:latin typeface="Times New Roman"/>
                  <a:ea typeface="Times New Roman"/>
                  <a:cs typeface="Times New Roman"/>
                  <a:sym typeface="Times New Roman"/>
                </a:rPr>
                <a:t>19.5 </a:t>
              </a:r>
              <a:r>
                <a:rPr sz="949" dirty="0">
                  <a:solidFill>
                    <a:srgbClr val="FFFFFF"/>
                  </a:solidFill>
                  <a:latin typeface="Times New Roman"/>
                  <a:ea typeface="Times New Roman"/>
                  <a:cs typeface="Times New Roman"/>
                  <a:sym typeface="Times New Roman"/>
                </a:rPr>
                <a:t>Tflops </a:t>
              </a:r>
            </a:p>
          </p:txBody>
        </p:sp>
      </p:grpSp>
      <p:sp>
        <p:nvSpPr>
          <p:cNvPr id="12" name="Shape 49">
            <a:extLst>
              <a:ext uri="{FF2B5EF4-FFF2-40B4-BE49-F238E27FC236}">
                <a16:creationId xmlns:a16="http://schemas.microsoft.com/office/drawing/2014/main" id="{EB7B2308-E010-304C-A104-2230933B10F7}"/>
              </a:ext>
            </a:extLst>
          </p:cNvPr>
          <p:cNvSpPr/>
          <p:nvPr/>
        </p:nvSpPr>
        <p:spPr>
          <a:xfrm>
            <a:off x="7684922" y="205801"/>
            <a:ext cx="1549718" cy="292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defTabSz="361631">
              <a:defRPr sz="1800"/>
            </a:pPr>
            <a:r>
              <a:rPr lang="en-US" sz="949" dirty="0">
                <a:solidFill>
                  <a:srgbClr val="FFFFFF"/>
                </a:solidFill>
                <a:latin typeface="Times New Roman"/>
                <a:ea typeface="Times New Roman"/>
                <a:cs typeface="Times New Roman"/>
                <a:sym typeface="Times New Roman"/>
              </a:rPr>
              <a:t>Tesla H100</a:t>
            </a:r>
            <a:r>
              <a:rPr sz="949" dirty="0">
                <a:solidFill>
                  <a:srgbClr val="FFFFFF"/>
                </a:solidFill>
                <a:latin typeface="Times New Roman"/>
                <a:ea typeface="Times New Roman"/>
                <a:cs typeface="Times New Roman"/>
                <a:sym typeface="Times New Roman"/>
              </a:rPr>
              <a:t>:</a:t>
            </a:r>
          </a:p>
          <a:p>
            <a:pPr defTabSz="361631">
              <a:defRPr sz="1800"/>
            </a:pPr>
            <a:r>
              <a:rPr sz="949" dirty="0">
                <a:solidFill>
                  <a:srgbClr val="FFFFFF"/>
                </a:solidFill>
                <a:latin typeface="Times New Roman"/>
                <a:ea typeface="Times New Roman"/>
                <a:cs typeface="Times New Roman"/>
                <a:sym typeface="Times New Roman"/>
              </a:rPr>
              <a:t>single precision </a:t>
            </a:r>
            <a:r>
              <a:rPr lang="en-US" sz="949" dirty="0">
                <a:solidFill>
                  <a:srgbClr val="FFFFFF"/>
                </a:solidFill>
                <a:latin typeface="Times New Roman"/>
                <a:ea typeface="Times New Roman"/>
                <a:cs typeface="Times New Roman"/>
                <a:sym typeface="Times New Roman"/>
              </a:rPr>
              <a:t>60 </a:t>
            </a:r>
            <a:r>
              <a:rPr sz="949" dirty="0">
                <a:solidFill>
                  <a:srgbClr val="FFFFFF"/>
                </a:solidFill>
                <a:latin typeface="Times New Roman"/>
                <a:ea typeface="Times New Roman"/>
                <a:cs typeface="Times New Roman"/>
                <a:sym typeface="Times New Roman"/>
              </a:rPr>
              <a:t>Tflops </a:t>
            </a:r>
          </a:p>
        </p:txBody>
      </p:sp>
      <p:sp>
        <p:nvSpPr>
          <p:cNvPr id="4" name="TextBox 3">
            <a:extLst>
              <a:ext uri="{FF2B5EF4-FFF2-40B4-BE49-F238E27FC236}">
                <a16:creationId xmlns:a16="http://schemas.microsoft.com/office/drawing/2014/main" id="{EC414970-DE8F-0F78-C40F-9CCC9598D572}"/>
              </a:ext>
            </a:extLst>
          </p:cNvPr>
          <p:cNvSpPr txBox="1"/>
          <p:nvPr/>
        </p:nvSpPr>
        <p:spPr>
          <a:xfrm>
            <a:off x="7711765" y="1058374"/>
            <a:ext cx="823302" cy="307777"/>
          </a:xfrm>
          <a:prstGeom prst="rect">
            <a:avLst/>
          </a:prstGeom>
          <a:noFill/>
        </p:spPr>
        <p:txBody>
          <a:bodyPr wrap="none" rtlCol="0">
            <a:spAutoFit/>
          </a:bodyPr>
          <a:lstStyle/>
          <a:p>
            <a:r>
              <a:rPr lang="en-KR" sz="1400" dirty="0">
                <a:solidFill>
                  <a:srgbClr val="92D050"/>
                </a:solidFill>
              </a:rPr>
              <a:t>Ampere</a:t>
            </a:r>
          </a:p>
        </p:txBody>
      </p:sp>
      <p:sp>
        <p:nvSpPr>
          <p:cNvPr id="5" name="TextBox 4">
            <a:extLst>
              <a:ext uri="{FF2B5EF4-FFF2-40B4-BE49-F238E27FC236}">
                <a16:creationId xmlns:a16="http://schemas.microsoft.com/office/drawing/2014/main" id="{D7A39D65-B012-533E-F5A8-2E16C393A5E4}"/>
              </a:ext>
            </a:extLst>
          </p:cNvPr>
          <p:cNvSpPr txBox="1"/>
          <p:nvPr/>
        </p:nvSpPr>
        <p:spPr>
          <a:xfrm>
            <a:off x="8167574" y="488206"/>
            <a:ext cx="797013" cy="307777"/>
          </a:xfrm>
          <a:prstGeom prst="rect">
            <a:avLst/>
          </a:prstGeom>
          <a:noFill/>
        </p:spPr>
        <p:txBody>
          <a:bodyPr wrap="none" rtlCol="0">
            <a:spAutoFit/>
          </a:bodyPr>
          <a:lstStyle/>
          <a:p>
            <a:r>
              <a:rPr lang="en-KR" sz="1400" dirty="0">
                <a:solidFill>
                  <a:srgbClr val="92D050"/>
                </a:solidFill>
              </a:rPr>
              <a:t>Hopper</a:t>
            </a:r>
          </a:p>
        </p:txBody>
      </p:sp>
    </p:spTree>
    <p:extLst>
      <p:ext uri="{BB962C8B-B14F-4D97-AF65-F5344CB8AC3E}">
        <p14:creationId xmlns:p14="http://schemas.microsoft.com/office/powerpoint/2010/main" val="54256165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C++ and Fortran Language Extensions</a:t>
            </a:r>
            <a:endParaRPr lang="ko-KR" altLang="en-US" dirty="0"/>
          </a:p>
        </p:txBody>
      </p:sp>
      <p:sp>
        <p:nvSpPr>
          <p:cNvPr id="3" name="내용 개체 틀 2"/>
          <p:cNvSpPr>
            <a:spLocks noGrp="1"/>
          </p:cNvSpPr>
          <p:nvPr>
            <p:ph idx="1"/>
          </p:nvPr>
        </p:nvSpPr>
        <p:spPr/>
        <p:txBody>
          <a:bodyPr>
            <a:normAutofit fontScale="92500" lnSpcReduction="10000"/>
          </a:bodyPr>
          <a:lstStyle/>
          <a:p>
            <a:r>
              <a:rPr lang="en-US" altLang="ko-KR" dirty="0"/>
              <a:t>Function Type Qualifiers</a:t>
            </a:r>
          </a:p>
          <a:p>
            <a:pPr marL="342900" lvl="1" indent="0">
              <a:buNone/>
            </a:pPr>
            <a:r>
              <a:rPr lang="en-US" altLang="ko-KR" dirty="0">
                <a:solidFill>
                  <a:srgbClr val="FFFF00"/>
                </a:solidFill>
              </a:rPr>
              <a:t>__global__ </a:t>
            </a:r>
            <a:r>
              <a:rPr lang="en-US" altLang="ko-KR" dirty="0">
                <a:solidFill>
                  <a:srgbClr val="00B0F0"/>
                </a:solidFill>
              </a:rPr>
              <a:t>(global)</a:t>
            </a:r>
          </a:p>
          <a:p>
            <a:pPr marL="642938" lvl="2" indent="0">
              <a:buNone/>
            </a:pPr>
            <a:r>
              <a:rPr lang="en-US" altLang="ko-KR" dirty="0"/>
              <a:t>executed on the device (GPU)</a:t>
            </a:r>
          </a:p>
          <a:p>
            <a:pPr marL="642938" lvl="2" indent="0">
              <a:buNone/>
            </a:pPr>
            <a:r>
              <a:rPr lang="en-US" altLang="ko-KR" dirty="0"/>
              <a:t>callable from the host (CPU) only</a:t>
            </a:r>
          </a:p>
          <a:p>
            <a:pPr marL="642938" lvl="2" indent="0">
              <a:buNone/>
            </a:pPr>
            <a:r>
              <a:rPr lang="en-US" altLang="ko-KR" dirty="0"/>
              <a:t>functions should have void return type</a:t>
            </a:r>
          </a:p>
          <a:p>
            <a:pPr marL="642938" lvl="2" indent="0">
              <a:buNone/>
            </a:pPr>
            <a:r>
              <a:rPr lang="en-US" altLang="ko-KR" dirty="0"/>
              <a:t>any call to a __global__ function must specify the </a:t>
            </a:r>
            <a:r>
              <a:rPr lang="en-US" altLang="ko-KR" dirty="0">
                <a:solidFill>
                  <a:srgbClr val="00B0F0"/>
                </a:solidFill>
              </a:rPr>
              <a:t>execution configuration </a:t>
            </a:r>
            <a:r>
              <a:rPr lang="en-US" altLang="ko-KR" dirty="0"/>
              <a:t>for that call</a:t>
            </a:r>
          </a:p>
          <a:p>
            <a:pPr marL="342900" lvl="1" indent="0">
              <a:buNone/>
            </a:pPr>
            <a:r>
              <a:rPr lang="en-US" altLang="ko-KR" dirty="0">
                <a:solidFill>
                  <a:srgbClr val="FFFF00"/>
                </a:solidFill>
              </a:rPr>
              <a:t>__device__ </a:t>
            </a:r>
            <a:r>
              <a:rPr lang="en-US" altLang="ko-KR" dirty="0">
                <a:solidFill>
                  <a:srgbClr val="00B0F0"/>
                </a:solidFill>
              </a:rPr>
              <a:t>(device)</a:t>
            </a:r>
          </a:p>
          <a:p>
            <a:pPr marL="342900" lvl="1" indent="0">
              <a:buNone/>
            </a:pPr>
            <a:r>
              <a:rPr lang="en-US" altLang="ko-KR" dirty="0">
                <a:solidFill>
                  <a:srgbClr val="FFFF00"/>
                </a:solidFill>
              </a:rPr>
              <a:t>	</a:t>
            </a:r>
            <a:r>
              <a:rPr lang="en-US" altLang="ko-KR" sz="1800" dirty="0"/>
              <a:t>executed on the device</a:t>
            </a:r>
          </a:p>
          <a:p>
            <a:pPr marL="342900" lvl="1" indent="0">
              <a:buNone/>
            </a:pPr>
            <a:r>
              <a:rPr lang="en-US" altLang="ko-KR" sz="1800" dirty="0"/>
              <a:t>	callable from the device only</a:t>
            </a:r>
          </a:p>
          <a:p>
            <a:pPr marL="342900" lvl="1" indent="0">
              <a:buNone/>
            </a:pPr>
            <a:r>
              <a:rPr lang="en-US" altLang="ko-KR" sz="1800" dirty="0"/>
              <a:t>	…</a:t>
            </a:r>
          </a:p>
          <a:p>
            <a:pPr marL="642938" lvl="2" indent="0">
              <a:buNone/>
            </a:pPr>
            <a:endParaRPr lang="ko-KR" altLang="en-US" dirty="0"/>
          </a:p>
        </p:txBody>
      </p:sp>
    </p:spTree>
    <p:extLst>
      <p:ext uri="{BB962C8B-B14F-4D97-AF65-F5344CB8AC3E}">
        <p14:creationId xmlns:p14="http://schemas.microsoft.com/office/powerpoint/2010/main" val="849669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CF52-1469-473F-DE15-B70A477BEF21}"/>
              </a:ext>
            </a:extLst>
          </p:cNvPr>
          <p:cNvSpPr>
            <a:spLocks noGrp="1"/>
          </p:cNvSpPr>
          <p:nvPr>
            <p:ph type="title"/>
          </p:nvPr>
        </p:nvSpPr>
        <p:spPr>
          <a:xfrm>
            <a:off x="345106" y="135911"/>
            <a:ext cx="4474840" cy="857250"/>
          </a:xfrm>
        </p:spPr>
        <p:txBody>
          <a:bodyPr/>
          <a:lstStyle/>
          <a:p>
            <a:r>
              <a:rPr lang="en-KR" dirty="0"/>
              <a:t>Grid, Block, Thread</a:t>
            </a:r>
          </a:p>
        </p:txBody>
      </p:sp>
      <p:sp>
        <p:nvSpPr>
          <p:cNvPr id="3" name="Content Placeholder 2">
            <a:extLst>
              <a:ext uri="{FF2B5EF4-FFF2-40B4-BE49-F238E27FC236}">
                <a16:creationId xmlns:a16="http://schemas.microsoft.com/office/drawing/2014/main" id="{F2223BE3-F348-039B-88B8-12F8EAEC50DE}"/>
              </a:ext>
            </a:extLst>
          </p:cNvPr>
          <p:cNvSpPr>
            <a:spLocks noGrp="1"/>
          </p:cNvSpPr>
          <p:nvPr>
            <p:ph idx="1"/>
          </p:nvPr>
        </p:nvSpPr>
        <p:spPr>
          <a:xfrm>
            <a:off x="187986" y="2928343"/>
            <a:ext cx="5052388" cy="1947663"/>
          </a:xfrm>
        </p:spPr>
        <p:txBody>
          <a:bodyPr>
            <a:normAutofit fontScale="92500" lnSpcReduction="20000"/>
          </a:bodyPr>
          <a:lstStyle/>
          <a:p>
            <a:pPr latinLnBrk="0"/>
            <a:r>
              <a:rPr lang="en-US" dirty="0"/>
              <a:t>O</a:t>
            </a:r>
            <a:r>
              <a:rPr lang="en-KR" dirty="0"/>
              <a:t>ne grid generation for one function or subroutine</a:t>
            </a:r>
          </a:p>
          <a:p>
            <a:pPr latinLnBrk="0"/>
            <a:r>
              <a:rPr lang="en-US" dirty="0"/>
              <a:t>B</a:t>
            </a:r>
            <a:r>
              <a:rPr lang="en-KR" dirty="0"/>
              <a:t>lock structure could be 1D, 2D or 3D.</a:t>
            </a:r>
          </a:p>
          <a:p>
            <a:pPr latinLnBrk="0"/>
            <a:r>
              <a:rPr lang="en-US" dirty="0"/>
              <a:t>T</a:t>
            </a:r>
            <a:r>
              <a:rPr lang="en-KR" dirty="0"/>
              <a:t>hread strcutre could be 1D, 2D or 3D</a:t>
            </a:r>
          </a:p>
          <a:p>
            <a:endParaRPr lang="en-KR" dirty="0"/>
          </a:p>
        </p:txBody>
      </p:sp>
      <p:pic>
        <p:nvPicPr>
          <p:cNvPr id="4" name="Picture 3">
            <a:extLst>
              <a:ext uri="{FF2B5EF4-FFF2-40B4-BE49-F238E27FC236}">
                <a16:creationId xmlns:a16="http://schemas.microsoft.com/office/drawing/2014/main" id="{A409C8C7-1BFC-CA08-8F81-1E8C06BBE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993161"/>
            <a:ext cx="4493273" cy="1597218"/>
          </a:xfrm>
          <a:prstGeom prst="rect">
            <a:avLst/>
          </a:prstGeom>
        </p:spPr>
      </p:pic>
      <p:pic>
        <p:nvPicPr>
          <p:cNvPr id="5" name="Picture 3">
            <a:extLst>
              <a:ext uri="{FF2B5EF4-FFF2-40B4-BE49-F238E27FC236}">
                <a16:creationId xmlns:a16="http://schemas.microsoft.com/office/drawing/2014/main" id="{69CA99ED-3E51-CCB7-B284-3C21332EC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879" y="171655"/>
            <a:ext cx="3653098" cy="470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732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Built-in variables and vector type</a:t>
            </a:r>
            <a:endParaRPr lang="ko-KR" altLang="en-US" dirty="0"/>
          </a:p>
        </p:txBody>
      </p:sp>
      <p:sp>
        <p:nvSpPr>
          <p:cNvPr id="3" name="내용 개체 틀 2"/>
          <p:cNvSpPr>
            <a:spLocks noGrp="1"/>
          </p:cNvSpPr>
          <p:nvPr>
            <p:ph idx="1"/>
          </p:nvPr>
        </p:nvSpPr>
        <p:spPr>
          <a:xfrm>
            <a:off x="107504" y="1200151"/>
            <a:ext cx="8064896" cy="3394472"/>
          </a:xfrm>
        </p:spPr>
        <p:txBody>
          <a:bodyPr>
            <a:normAutofit fontScale="77500" lnSpcReduction="20000"/>
          </a:bodyPr>
          <a:lstStyle/>
          <a:p>
            <a:r>
              <a:rPr lang="en-US" altLang="ko-KR" dirty="0"/>
              <a:t>Built-in Variables </a:t>
            </a:r>
            <a:r>
              <a:rPr lang="en-US" altLang="ko-KR" dirty="0">
                <a:solidFill>
                  <a:srgbClr val="FFFF00"/>
                </a:solidFill>
              </a:rPr>
              <a:t>C/C++</a:t>
            </a:r>
            <a:r>
              <a:rPr lang="en-US" altLang="ko-KR" dirty="0"/>
              <a:t>, </a:t>
            </a:r>
            <a:r>
              <a:rPr lang="en-US" altLang="ko-KR" dirty="0">
                <a:solidFill>
                  <a:srgbClr val="00B0F0"/>
                </a:solidFill>
              </a:rPr>
              <a:t>Fortran</a:t>
            </a:r>
          </a:p>
          <a:p>
            <a:pPr marL="342900" lvl="1" indent="0">
              <a:buNone/>
            </a:pPr>
            <a:r>
              <a:rPr lang="en-US" altLang="ko-KR" dirty="0">
                <a:solidFill>
                  <a:srgbClr val="FFFF00"/>
                </a:solidFill>
              </a:rPr>
              <a:t>(</a:t>
            </a:r>
            <a:r>
              <a:rPr lang="en-US" altLang="ko-KR" dirty="0" err="1">
                <a:solidFill>
                  <a:srgbClr val="FFFF00"/>
                </a:solidFill>
              </a:rPr>
              <a:t>threadIdx.x</a:t>
            </a:r>
            <a:r>
              <a:rPr lang="en-US" altLang="ko-KR" dirty="0">
                <a:solidFill>
                  <a:srgbClr val="FFFF00"/>
                </a:solidFill>
              </a:rPr>
              <a:t>, </a:t>
            </a:r>
            <a:r>
              <a:rPr lang="en-US" altLang="ko-KR" dirty="0" err="1">
                <a:solidFill>
                  <a:srgbClr val="FFFF00"/>
                </a:solidFill>
              </a:rPr>
              <a:t>threadIdx.y</a:t>
            </a:r>
            <a:r>
              <a:rPr lang="en-US" altLang="ko-KR" dirty="0">
                <a:solidFill>
                  <a:srgbClr val="FFFF00"/>
                </a:solidFill>
              </a:rPr>
              <a:t>, </a:t>
            </a:r>
            <a:r>
              <a:rPr lang="en-US" altLang="ko-KR" dirty="0" err="1">
                <a:solidFill>
                  <a:srgbClr val="FFFF00"/>
                </a:solidFill>
              </a:rPr>
              <a:t>threadIdx.z</a:t>
            </a:r>
            <a:r>
              <a:rPr lang="en-US" altLang="ko-KR" dirty="0">
                <a:solidFill>
                  <a:srgbClr val="FFFF00"/>
                </a:solidFill>
              </a:rPr>
              <a:t>) : </a:t>
            </a:r>
            <a:r>
              <a:rPr lang="en-US" altLang="ko-KR" dirty="0"/>
              <a:t>thread index in each direction</a:t>
            </a:r>
          </a:p>
          <a:p>
            <a:pPr marL="342900" lvl="1" indent="0">
              <a:buNone/>
            </a:pPr>
            <a:r>
              <a:rPr lang="en-US" altLang="ko-KR" dirty="0">
                <a:solidFill>
                  <a:srgbClr val="00B0F0"/>
                </a:solidFill>
              </a:rPr>
              <a:t>(</a:t>
            </a:r>
            <a:r>
              <a:rPr lang="en-US" altLang="ko-KR" dirty="0" err="1">
                <a:solidFill>
                  <a:srgbClr val="00B0F0"/>
                </a:solidFill>
              </a:rPr>
              <a:t>threadidx%x</a:t>
            </a:r>
            <a:r>
              <a:rPr lang="en-US" altLang="ko-KR" dirty="0">
                <a:solidFill>
                  <a:srgbClr val="00B0F0"/>
                </a:solidFill>
              </a:rPr>
              <a:t>, </a:t>
            </a:r>
            <a:r>
              <a:rPr lang="en-US" altLang="ko-KR" dirty="0" err="1">
                <a:solidFill>
                  <a:srgbClr val="00B0F0"/>
                </a:solidFill>
              </a:rPr>
              <a:t>threadidx%y</a:t>
            </a:r>
            <a:r>
              <a:rPr lang="en-US" altLang="ko-KR" dirty="0">
                <a:solidFill>
                  <a:srgbClr val="00B0F0"/>
                </a:solidFill>
              </a:rPr>
              <a:t>, </a:t>
            </a:r>
            <a:r>
              <a:rPr lang="en-US" altLang="ko-KR" dirty="0" err="1">
                <a:solidFill>
                  <a:srgbClr val="00B0F0"/>
                </a:solidFill>
              </a:rPr>
              <a:t>threadidx%z</a:t>
            </a:r>
            <a:r>
              <a:rPr lang="en-US" altLang="ko-KR" dirty="0">
                <a:solidFill>
                  <a:srgbClr val="00B0F0"/>
                </a:solidFill>
              </a:rPr>
              <a:t>) </a:t>
            </a:r>
            <a:r>
              <a:rPr lang="en-US" altLang="ko-KR" dirty="0"/>
              <a:t>	</a:t>
            </a:r>
          </a:p>
          <a:p>
            <a:pPr marL="342900" lvl="1" indent="0">
              <a:buNone/>
            </a:pPr>
            <a:r>
              <a:rPr lang="en-US" altLang="ko-KR" dirty="0">
                <a:solidFill>
                  <a:srgbClr val="FFFF00"/>
                </a:solidFill>
              </a:rPr>
              <a:t>(</a:t>
            </a:r>
            <a:r>
              <a:rPr lang="en-US" altLang="ko-KR" dirty="0" err="1">
                <a:solidFill>
                  <a:srgbClr val="FFFF00"/>
                </a:solidFill>
              </a:rPr>
              <a:t>blockIdx.x</a:t>
            </a:r>
            <a:r>
              <a:rPr lang="en-US" altLang="ko-KR" dirty="0">
                <a:solidFill>
                  <a:srgbClr val="FFFF00"/>
                </a:solidFill>
              </a:rPr>
              <a:t>, </a:t>
            </a:r>
            <a:r>
              <a:rPr lang="en-US" altLang="ko-KR" dirty="0" err="1">
                <a:solidFill>
                  <a:srgbClr val="FFFF00"/>
                </a:solidFill>
              </a:rPr>
              <a:t>blockIdx.y</a:t>
            </a:r>
            <a:r>
              <a:rPr lang="en-US" altLang="ko-KR" dirty="0">
                <a:solidFill>
                  <a:srgbClr val="FFFF00"/>
                </a:solidFill>
              </a:rPr>
              <a:t>, </a:t>
            </a:r>
            <a:r>
              <a:rPr lang="en-US" altLang="ko-KR" dirty="0" err="1">
                <a:solidFill>
                  <a:srgbClr val="FFFF00"/>
                </a:solidFill>
              </a:rPr>
              <a:t>blockIdx.z</a:t>
            </a:r>
            <a:r>
              <a:rPr lang="en-US" altLang="ko-KR" dirty="0">
                <a:solidFill>
                  <a:srgbClr val="FFFF00"/>
                </a:solidFill>
              </a:rPr>
              <a:t>) : </a:t>
            </a:r>
            <a:r>
              <a:rPr lang="en-US" altLang="ko-KR" dirty="0"/>
              <a:t>block index in each direction</a:t>
            </a:r>
          </a:p>
          <a:p>
            <a:pPr marL="342900" lvl="1" indent="0">
              <a:buNone/>
            </a:pPr>
            <a:r>
              <a:rPr lang="en-US" altLang="ko-KR" dirty="0">
                <a:solidFill>
                  <a:srgbClr val="00B0F0"/>
                </a:solidFill>
              </a:rPr>
              <a:t>(</a:t>
            </a:r>
            <a:r>
              <a:rPr lang="en-US" altLang="ko-KR" dirty="0" err="1">
                <a:solidFill>
                  <a:srgbClr val="00B0F0"/>
                </a:solidFill>
              </a:rPr>
              <a:t>blockidx%x</a:t>
            </a:r>
            <a:r>
              <a:rPr lang="en-US" altLang="ko-KR" dirty="0">
                <a:solidFill>
                  <a:srgbClr val="00B0F0"/>
                </a:solidFill>
              </a:rPr>
              <a:t>, </a:t>
            </a:r>
            <a:r>
              <a:rPr lang="en-US" altLang="ko-KR" dirty="0" err="1">
                <a:solidFill>
                  <a:srgbClr val="00B0F0"/>
                </a:solidFill>
              </a:rPr>
              <a:t>blockidx%y</a:t>
            </a:r>
            <a:r>
              <a:rPr lang="en-US" altLang="ko-KR" dirty="0">
                <a:solidFill>
                  <a:srgbClr val="00B0F0"/>
                </a:solidFill>
              </a:rPr>
              <a:t>, </a:t>
            </a:r>
            <a:r>
              <a:rPr lang="en-US" altLang="ko-KR" dirty="0" err="1">
                <a:solidFill>
                  <a:srgbClr val="00B0F0"/>
                </a:solidFill>
              </a:rPr>
              <a:t>blockidx%z</a:t>
            </a:r>
            <a:r>
              <a:rPr lang="en-US" altLang="ko-KR" dirty="0">
                <a:solidFill>
                  <a:srgbClr val="00B0F0"/>
                </a:solidFill>
              </a:rPr>
              <a:t>)</a:t>
            </a:r>
            <a:r>
              <a:rPr lang="en-US" altLang="ko-KR" dirty="0"/>
              <a:t>	</a:t>
            </a:r>
          </a:p>
          <a:p>
            <a:pPr marL="342900" lvl="1" indent="0">
              <a:buNone/>
            </a:pPr>
            <a:r>
              <a:rPr lang="en-US" altLang="ko-KR" dirty="0">
                <a:solidFill>
                  <a:srgbClr val="FFFF00"/>
                </a:solidFill>
              </a:rPr>
              <a:t>(</a:t>
            </a:r>
            <a:r>
              <a:rPr lang="en-US" altLang="ko-KR" dirty="0" err="1">
                <a:solidFill>
                  <a:srgbClr val="FFFF00"/>
                </a:solidFill>
              </a:rPr>
              <a:t>blockDim.x</a:t>
            </a:r>
            <a:r>
              <a:rPr lang="en-US" altLang="ko-KR" dirty="0">
                <a:solidFill>
                  <a:srgbClr val="FFFF00"/>
                </a:solidFill>
              </a:rPr>
              <a:t>, </a:t>
            </a:r>
            <a:r>
              <a:rPr lang="en-US" altLang="ko-KR" dirty="0" err="1">
                <a:solidFill>
                  <a:srgbClr val="FFFF00"/>
                </a:solidFill>
              </a:rPr>
              <a:t>blockDim.y</a:t>
            </a:r>
            <a:r>
              <a:rPr lang="en-US" altLang="ko-KR" dirty="0">
                <a:solidFill>
                  <a:srgbClr val="FFFF00"/>
                </a:solidFill>
              </a:rPr>
              <a:t>, </a:t>
            </a:r>
            <a:r>
              <a:rPr lang="en-US" altLang="ko-KR" dirty="0" err="1">
                <a:solidFill>
                  <a:srgbClr val="FFFF00"/>
                </a:solidFill>
              </a:rPr>
              <a:t>blockDim.z</a:t>
            </a:r>
            <a:r>
              <a:rPr lang="en-US" altLang="ko-KR" dirty="0">
                <a:solidFill>
                  <a:srgbClr val="FFFF00"/>
                </a:solidFill>
              </a:rPr>
              <a:t>) : </a:t>
            </a:r>
            <a:r>
              <a:rPr lang="en-US" altLang="ko-KR" dirty="0"/>
              <a:t>number of threads in each direction</a:t>
            </a:r>
          </a:p>
          <a:p>
            <a:pPr marL="342900" lvl="1" indent="0">
              <a:buNone/>
            </a:pPr>
            <a:r>
              <a:rPr lang="en-US" altLang="ko-KR" dirty="0">
                <a:solidFill>
                  <a:srgbClr val="00B0F0"/>
                </a:solidFill>
              </a:rPr>
              <a:t>(</a:t>
            </a:r>
            <a:r>
              <a:rPr lang="en-US" altLang="ko-KR" dirty="0" err="1">
                <a:solidFill>
                  <a:srgbClr val="00B0F0"/>
                </a:solidFill>
              </a:rPr>
              <a:t>blockdim%x</a:t>
            </a:r>
            <a:r>
              <a:rPr lang="en-US" altLang="ko-KR" dirty="0">
                <a:solidFill>
                  <a:srgbClr val="00B0F0"/>
                </a:solidFill>
              </a:rPr>
              <a:t>, </a:t>
            </a:r>
            <a:r>
              <a:rPr lang="en-US" altLang="ko-KR" dirty="0" err="1">
                <a:solidFill>
                  <a:srgbClr val="00B0F0"/>
                </a:solidFill>
              </a:rPr>
              <a:t>blockdim%y</a:t>
            </a:r>
            <a:r>
              <a:rPr lang="en-US" altLang="ko-KR" dirty="0">
                <a:solidFill>
                  <a:srgbClr val="00B0F0"/>
                </a:solidFill>
              </a:rPr>
              <a:t>, </a:t>
            </a:r>
            <a:r>
              <a:rPr lang="en-US" altLang="ko-KR" dirty="0" err="1">
                <a:solidFill>
                  <a:srgbClr val="00B0F0"/>
                </a:solidFill>
              </a:rPr>
              <a:t>blockdim%z</a:t>
            </a:r>
            <a:r>
              <a:rPr lang="en-US" altLang="ko-KR" dirty="0">
                <a:solidFill>
                  <a:srgbClr val="00B0F0"/>
                </a:solidFill>
              </a:rPr>
              <a:t>)</a:t>
            </a:r>
          </a:p>
          <a:p>
            <a:pPr marL="342900" lvl="1" indent="0">
              <a:buNone/>
            </a:pPr>
            <a:r>
              <a:rPr lang="en-US" altLang="ko-KR" dirty="0">
                <a:solidFill>
                  <a:srgbClr val="FFFF00"/>
                </a:solidFill>
              </a:rPr>
              <a:t>(</a:t>
            </a:r>
            <a:r>
              <a:rPr lang="en-US" altLang="ko-KR" dirty="0" err="1">
                <a:solidFill>
                  <a:srgbClr val="FFFF00"/>
                </a:solidFill>
              </a:rPr>
              <a:t>gridDim.x</a:t>
            </a:r>
            <a:r>
              <a:rPr lang="en-US" altLang="ko-KR" dirty="0">
                <a:solidFill>
                  <a:srgbClr val="FFFF00"/>
                </a:solidFill>
              </a:rPr>
              <a:t>, </a:t>
            </a:r>
            <a:r>
              <a:rPr lang="en-US" altLang="ko-KR" dirty="0" err="1">
                <a:solidFill>
                  <a:srgbClr val="FFFF00"/>
                </a:solidFill>
              </a:rPr>
              <a:t>gridDim.y</a:t>
            </a:r>
            <a:r>
              <a:rPr lang="en-US" altLang="ko-KR" dirty="0">
                <a:solidFill>
                  <a:srgbClr val="FFFF00"/>
                </a:solidFill>
              </a:rPr>
              <a:t>, </a:t>
            </a:r>
            <a:r>
              <a:rPr lang="en-US" altLang="ko-KR" dirty="0" err="1">
                <a:solidFill>
                  <a:srgbClr val="FFFF00"/>
                </a:solidFill>
              </a:rPr>
              <a:t>girdDim.z</a:t>
            </a:r>
            <a:r>
              <a:rPr lang="en-US" altLang="ko-KR" dirty="0">
                <a:solidFill>
                  <a:srgbClr val="FFFF00"/>
                </a:solidFill>
              </a:rPr>
              <a:t>): </a:t>
            </a:r>
            <a:r>
              <a:rPr lang="en-US" altLang="ko-KR" dirty="0"/>
              <a:t>number of blocks in each direction</a:t>
            </a:r>
          </a:p>
          <a:p>
            <a:pPr marL="342900" lvl="1" indent="0">
              <a:buNone/>
            </a:pPr>
            <a:r>
              <a:rPr lang="en-US" altLang="ko-KR" dirty="0">
                <a:solidFill>
                  <a:srgbClr val="00B0F0"/>
                </a:solidFill>
              </a:rPr>
              <a:t>(</a:t>
            </a:r>
            <a:r>
              <a:rPr lang="en-US" altLang="ko-KR" dirty="0" err="1">
                <a:solidFill>
                  <a:srgbClr val="00B0F0"/>
                </a:solidFill>
              </a:rPr>
              <a:t>griddim%x</a:t>
            </a:r>
            <a:r>
              <a:rPr lang="en-US" altLang="ko-KR" dirty="0">
                <a:solidFill>
                  <a:srgbClr val="00B0F0"/>
                </a:solidFill>
              </a:rPr>
              <a:t>, </a:t>
            </a:r>
            <a:r>
              <a:rPr lang="en-US" altLang="ko-KR" dirty="0" err="1">
                <a:solidFill>
                  <a:srgbClr val="00B0F0"/>
                </a:solidFill>
              </a:rPr>
              <a:t>griddim%y</a:t>
            </a:r>
            <a:r>
              <a:rPr lang="en-US" altLang="ko-KR" dirty="0">
                <a:solidFill>
                  <a:srgbClr val="00B0F0"/>
                </a:solidFill>
              </a:rPr>
              <a:t>, </a:t>
            </a:r>
            <a:r>
              <a:rPr lang="en-US" altLang="ko-KR" dirty="0" err="1">
                <a:solidFill>
                  <a:srgbClr val="00B0F0"/>
                </a:solidFill>
              </a:rPr>
              <a:t>girddim%z</a:t>
            </a:r>
            <a:r>
              <a:rPr lang="en-US" altLang="ko-KR" dirty="0">
                <a:solidFill>
                  <a:srgbClr val="00B0F0"/>
                </a:solidFill>
              </a:rPr>
              <a:t>) </a:t>
            </a:r>
            <a:r>
              <a:rPr lang="en-US" altLang="ko-KR" dirty="0">
                <a:solidFill>
                  <a:srgbClr val="FFFF00"/>
                </a:solidFill>
              </a:rPr>
              <a:t>	</a:t>
            </a:r>
            <a:endParaRPr lang="en-US" altLang="ko-KR" dirty="0"/>
          </a:p>
          <a:p>
            <a:pPr marL="342900" lvl="1" indent="0">
              <a:buNone/>
            </a:pPr>
            <a:endParaRPr lang="en-US" altLang="ko-KR" dirty="0">
              <a:solidFill>
                <a:srgbClr val="FFFF00"/>
              </a:solidFill>
            </a:endParaRPr>
          </a:p>
          <a:p>
            <a:r>
              <a:rPr lang="en-US" altLang="ko-KR" dirty="0"/>
              <a:t>Built-in Vector type for both C/C++ and Fortran</a:t>
            </a:r>
          </a:p>
          <a:p>
            <a:pPr marL="300038" lvl="1" indent="0">
              <a:buNone/>
            </a:pPr>
            <a:r>
              <a:rPr lang="en-US" altLang="ko-KR" dirty="0">
                <a:solidFill>
                  <a:srgbClr val="FFFF00"/>
                </a:solidFill>
              </a:rPr>
              <a:t>dim3: </a:t>
            </a:r>
          </a:p>
          <a:p>
            <a:pPr marL="642938" lvl="2" indent="0">
              <a:buNone/>
            </a:pPr>
            <a:r>
              <a:rPr lang="en-US" altLang="ko-KR" dirty="0"/>
              <a:t>Integer vector type based on </a:t>
            </a:r>
            <a:r>
              <a:rPr lang="en-US" altLang="ko-KR" dirty="0">
                <a:solidFill>
                  <a:srgbClr val="FFFF00"/>
                </a:solidFill>
              </a:rPr>
              <a:t>unit3 </a:t>
            </a:r>
            <a:r>
              <a:rPr lang="en-US" altLang="ko-KR" dirty="0"/>
              <a:t>used to specify dimensions</a:t>
            </a:r>
          </a:p>
        </p:txBody>
      </p:sp>
    </p:spTree>
    <p:extLst>
      <p:ext uri="{BB962C8B-B14F-4D97-AF65-F5344CB8AC3E}">
        <p14:creationId xmlns:p14="http://schemas.microsoft.com/office/powerpoint/2010/main" val="14598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115616" y="195486"/>
            <a:ext cx="6768752" cy="857250"/>
          </a:xfrm>
        </p:spPr>
        <p:txBody>
          <a:bodyPr>
            <a:normAutofit fontScale="90000"/>
          </a:bodyPr>
          <a:lstStyle/>
          <a:p>
            <a:r>
              <a:rPr lang="en-US" altLang="ko-KR" dirty="0"/>
              <a:t>Limitation of # of threads and blocks</a:t>
            </a:r>
            <a:endParaRPr lang="ko-KR" altLang="en-US" dirty="0"/>
          </a:p>
        </p:txBody>
      </p:sp>
      <p:sp>
        <p:nvSpPr>
          <p:cNvPr id="3" name="내용 개체 틀 2"/>
          <p:cNvSpPr>
            <a:spLocks noGrp="1"/>
          </p:cNvSpPr>
          <p:nvPr>
            <p:ph idx="1"/>
          </p:nvPr>
        </p:nvSpPr>
        <p:spPr>
          <a:xfrm>
            <a:off x="179512" y="1203598"/>
            <a:ext cx="8280920" cy="3394472"/>
          </a:xfrm>
        </p:spPr>
        <p:txBody>
          <a:bodyPr>
            <a:normAutofit fontScale="92500"/>
          </a:bodyPr>
          <a:lstStyle/>
          <a:p>
            <a:pPr marL="42862" indent="0"/>
            <a:r>
              <a:rPr lang="en-US" altLang="ko-KR" dirty="0"/>
              <a:t> Maximum # of threads per block: </a:t>
            </a:r>
          </a:p>
          <a:p>
            <a:pPr marL="42862" indent="0">
              <a:buNone/>
            </a:pPr>
            <a:r>
              <a:rPr lang="en-US" altLang="ko-KR" dirty="0">
                <a:solidFill>
                  <a:srgbClr val="00B0F0"/>
                </a:solidFill>
              </a:rPr>
              <a:t>  </a:t>
            </a:r>
            <a:r>
              <a:rPr lang="en-US" altLang="ko-KR" dirty="0" err="1">
                <a:solidFill>
                  <a:srgbClr val="00B0F0"/>
                </a:solidFill>
              </a:rPr>
              <a:t>threadIdx.x</a:t>
            </a:r>
            <a:r>
              <a:rPr lang="en-US" altLang="ko-KR" dirty="0">
                <a:solidFill>
                  <a:srgbClr val="00B0F0"/>
                </a:solidFill>
              </a:rPr>
              <a:t> + </a:t>
            </a:r>
            <a:r>
              <a:rPr lang="en-US" altLang="ko-KR" dirty="0" err="1">
                <a:solidFill>
                  <a:srgbClr val="00B0F0"/>
                </a:solidFill>
              </a:rPr>
              <a:t>threadIdx.y</a:t>
            </a:r>
            <a:r>
              <a:rPr lang="en-US" altLang="ko-KR" dirty="0">
                <a:solidFill>
                  <a:srgbClr val="00B0F0"/>
                </a:solidFill>
              </a:rPr>
              <a:t> + </a:t>
            </a:r>
            <a:r>
              <a:rPr lang="en-US" altLang="ko-KR" dirty="0" err="1">
                <a:solidFill>
                  <a:srgbClr val="00B0F0"/>
                </a:solidFill>
              </a:rPr>
              <a:t>threadIdx.z</a:t>
            </a:r>
            <a:r>
              <a:rPr lang="en-US" altLang="ko-KR" dirty="0">
                <a:solidFill>
                  <a:srgbClr val="00B0F0"/>
                </a:solidFill>
              </a:rPr>
              <a:t> &lt; 1024</a:t>
            </a:r>
          </a:p>
          <a:p>
            <a:pPr marL="42862" indent="0">
              <a:buNone/>
            </a:pPr>
            <a:endParaRPr lang="en-US" altLang="ko-KR" dirty="0">
              <a:solidFill>
                <a:srgbClr val="00B0F0"/>
              </a:solidFill>
            </a:endParaRPr>
          </a:p>
          <a:p>
            <a:r>
              <a:rPr lang="en-US" altLang="ko-KR" dirty="0"/>
              <a:t>Maximum # of threads of each block dimension</a:t>
            </a:r>
          </a:p>
          <a:p>
            <a:pPr marL="42862" indent="0">
              <a:buNone/>
            </a:pPr>
            <a:r>
              <a:rPr lang="en-US" altLang="ko-KR" dirty="0"/>
              <a:t>  </a:t>
            </a:r>
            <a:r>
              <a:rPr lang="en-US" altLang="ko-KR" dirty="0" err="1">
                <a:solidFill>
                  <a:srgbClr val="00B0F0"/>
                </a:solidFill>
              </a:rPr>
              <a:t>threadIdx.x</a:t>
            </a:r>
            <a:r>
              <a:rPr lang="en-US" altLang="ko-KR" dirty="0">
                <a:solidFill>
                  <a:srgbClr val="00B0F0"/>
                </a:solidFill>
              </a:rPr>
              <a:t> or </a:t>
            </a:r>
            <a:r>
              <a:rPr lang="en-US" altLang="ko-KR" dirty="0" err="1">
                <a:solidFill>
                  <a:srgbClr val="00B0F0"/>
                </a:solidFill>
              </a:rPr>
              <a:t>threadIdx.y</a:t>
            </a:r>
            <a:r>
              <a:rPr lang="en-US" altLang="ko-KR" dirty="0">
                <a:solidFill>
                  <a:srgbClr val="00B0F0"/>
                </a:solidFill>
              </a:rPr>
              <a:t>&lt; 1024; </a:t>
            </a:r>
            <a:r>
              <a:rPr lang="en-US" altLang="ko-KR" dirty="0" err="1">
                <a:solidFill>
                  <a:srgbClr val="00B0F0"/>
                </a:solidFill>
              </a:rPr>
              <a:t>threadIdx.z</a:t>
            </a:r>
            <a:r>
              <a:rPr lang="en-US" altLang="ko-KR" dirty="0">
                <a:solidFill>
                  <a:srgbClr val="00B0F0"/>
                </a:solidFill>
              </a:rPr>
              <a:t> &lt; 64</a:t>
            </a:r>
          </a:p>
          <a:p>
            <a:pPr marL="42862" indent="0">
              <a:buNone/>
            </a:pPr>
            <a:endParaRPr lang="en-US" altLang="ko-KR" dirty="0">
              <a:solidFill>
                <a:srgbClr val="00B0F0"/>
              </a:solidFill>
            </a:endParaRPr>
          </a:p>
          <a:p>
            <a:r>
              <a:rPr lang="en-US" altLang="ko-KR" dirty="0"/>
              <a:t>Maximum # of blocks of each grid dimension</a:t>
            </a:r>
          </a:p>
          <a:p>
            <a:pPr marL="42862" indent="0">
              <a:buNone/>
            </a:pPr>
            <a:r>
              <a:rPr lang="en-US" altLang="ko-KR" dirty="0"/>
              <a:t>  </a:t>
            </a:r>
            <a:r>
              <a:rPr lang="is-IS" altLang="ko-KR" dirty="0">
                <a:solidFill>
                  <a:srgbClr val="00B0F0"/>
                </a:solidFill>
              </a:rPr>
              <a:t>blockIdx.x &lt; </a:t>
            </a:r>
            <a:r>
              <a:rPr lang="is-IS" dirty="0">
                <a:solidFill>
                  <a:srgbClr val="00B0F0"/>
                </a:solidFill>
              </a:rPr>
              <a:t>2147483647; blockIdx.y or blockIdx.z &lt; 65535</a:t>
            </a:r>
          </a:p>
        </p:txBody>
      </p:sp>
    </p:spTree>
    <p:extLst>
      <p:ext uri="{BB962C8B-B14F-4D97-AF65-F5344CB8AC3E}">
        <p14:creationId xmlns:p14="http://schemas.microsoft.com/office/powerpoint/2010/main" val="1591385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6B5A-2A65-2D18-A1E6-B81592D7A436}"/>
              </a:ext>
            </a:extLst>
          </p:cNvPr>
          <p:cNvSpPr>
            <a:spLocks noGrp="1"/>
          </p:cNvSpPr>
          <p:nvPr>
            <p:ph type="title"/>
          </p:nvPr>
        </p:nvSpPr>
        <p:spPr>
          <a:xfrm>
            <a:off x="457200" y="134511"/>
            <a:ext cx="8229600" cy="709047"/>
          </a:xfrm>
        </p:spPr>
        <p:txBody>
          <a:bodyPr/>
          <a:lstStyle/>
          <a:p>
            <a:r>
              <a:rPr lang="en-US" dirty="0"/>
              <a:t>Threads vs. Cores</a:t>
            </a:r>
            <a:endParaRPr lang="en-KR" dirty="0"/>
          </a:p>
        </p:txBody>
      </p:sp>
      <p:pic>
        <p:nvPicPr>
          <p:cNvPr id="5" name="Content Placeholder 4">
            <a:extLst>
              <a:ext uri="{FF2B5EF4-FFF2-40B4-BE49-F238E27FC236}">
                <a16:creationId xmlns:a16="http://schemas.microsoft.com/office/drawing/2014/main" id="{09A2B109-37D1-22FA-AB8F-409EEBBFB9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752" y="915566"/>
            <a:ext cx="4968552" cy="3619475"/>
          </a:xfrm>
        </p:spPr>
      </p:pic>
      <p:sp>
        <p:nvSpPr>
          <p:cNvPr id="7" name="TextBox 6">
            <a:extLst>
              <a:ext uri="{FF2B5EF4-FFF2-40B4-BE49-F238E27FC236}">
                <a16:creationId xmlns:a16="http://schemas.microsoft.com/office/drawing/2014/main" id="{7AF60A6D-36D5-89E0-5A2C-A55C7D95DCB3}"/>
              </a:ext>
            </a:extLst>
          </p:cNvPr>
          <p:cNvSpPr txBox="1"/>
          <p:nvPr/>
        </p:nvSpPr>
        <p:spPr>
          <a:xfrm>
            <a:off x="3419872" y="4731990"/>
            <a:ext cx="5821414" cy="276999"/>
          </a:xfrm>
          <a:prstGeom prst="rect">
            <a:avLst/>
          </a:prstGeom>
          <a:noFill/>
        </p:spPr>
        <p:txBody>
          <a:bodyPr wrap="square">
            <a:spAutoFit/>
          </a:bodyPr>
          <a:lstStyle/>
          <a:p>
            <a:r>
              <a:rPr lang="en-KR" sz="1200" dirty="0"/>
              <a:t>https://developer.nvidia.com/blog/cuda-refresher-cuda-programming-model/</a:t>
            </a:r>
          </a:p>
        </p:txBody>
      </p:sp>
    </p:spTree>
    <p:extLst>
      <p:ext uri="{BB962C8B-B14F-4D97-AF65-F5344CB8AC3E}">
        <p14:creationId xmlns:p14="http://schemas.microsoft.com/office/powerpoint/2010/main" val="1407879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D09D-6820-CDFA-F67C-348134101149}"/>
              </a:ext>
            </a:extLst>
          </p:cNvPr>
          <p:cNvSpPr>
            <a:spLocks noGrp="1"/>
          </p:cNvSpPr>
          <p:nvPr>
            <p:ph type="title"/>
          </p:nvPr>
        </p:nvSpPr>
        <p:spPr/>
        <p:txBody>
          <a:bodyPr/>
          <a:lstStyle/>
          <a:p>
            <a:r>
              <a:rPr lang="en-KR" dirty="0"/>
              <a:t>Memory Hierarchy</a:t>
            </a:r>
          </a:p>
        </p:txBody>
      </p:sp>
      <p:pic>
        <p:nvPicPr>
          <p:cNvPr id="5" name="Content Placeholder 4">
            <a:extLst>
              <a:ext uri="{FF2B5EF4-FFF2-40B4-BE49-F238E27FC236}">
                <a16:creationId xmlns:a16="http://schemas.microsoft.com/office/drawing/2014/main" id="{925F6B2A-90B9-81AE-0A26-FB28AE2AC7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203598"/>
            <a:ext cx="6419194" cy="3240360"/>
          </a:xfrm>
        </p:spPr>
      </p:pic>
      <p:sp>
        <p:nvSpPr>
          <p:cNvPr id="6" name="TextBox 5">
            <a:extLst>
              <a:ext uri="{FF2B5EF4-FFF2-40B4-BE49-F238E27FC236}">
                <a16:creationId xmlns:a16="http://schemas.microsoft.com/office/drawing/2014/main" id="{793B49CA-2B7C-6336-8394-C35D82DE388C}"/>
              </a:ext>
            </a:extLst>
          </p:cNvPr>
          <p:cNvSpPr txBox="1"/>
          <p:nvPr/>
        </p:nvSpPr>
        <p:spPr>
          <a:xfrm>
            <a:off x="3419872" y="4731990"/>
            <a:ext cx="5821414" cy="276999"/>
          </a:xfrm>
          <a:prstGeom prst="rect">
            <a:avLst/>
          </a:prstGeom>
          <a:noFill/>
        </p:spPr>
        <p:txBody>
          <a:bodyPr wrap="square">
            <a:spAutoFit/>
          </a:bodyPr>
          <a:lstStyle/>
          <a:p>
            <a:r>
              <a:rPr lang="en-KR" sz="1200" dirty="0"/>
              <a:t>https://developer.nvidia.com/blog/cuda-refresher-cuda-programming-model/</a:t>
            </a:r>
          </a:p>
        </p:txBody>
      </p:sp>
    </p:spTree>
    <p:extLst>
      <p:ext uri="{BB962C8B-B14F-4D97-AF65-F5344CB8AC3E}">
        <p14:creationId xmlns:p14="http://schemas.microsoft.com/office/powerpoint/2010/main" val="2792014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Execution configuration for C/C++</a:t>
            </a:r>
            <a:endParaRPr lang="ko-KR" altLang="en-US" dirty="0"/>
          </a:p>
        </p:txBody>
      </p:sp>
      <p:sp>
        <p:nvSpPr>
          <p:cNvPr id="3" name="내용 개체 틀 2"/>
          <p:cNvSpPr>
            <a:spLocks noGrp="1"/>
          </p:cNvSpPr>
          <p:nvPr>
            <p:ph idx="1"/>
          </p:nvPr>
        </p:nvSpPr>
        <p:spPr>
          <a:xfrm>
            <a:off x="1182308" y="1142099"/>
            <a:ext cx="6110563" cy="498116"/>
          </a:xfrm>
        </p:spPr>
        <p:txBody>
          <a:bodyPr>
            <a:normAutofit/>
          </a:bodyPr>
          <a:lstStyle/>
          <a:p>
            <a:pPr marL="42862" indent="0">
              <a:buNone/>
            </a:pPr>
            <a:r>
              <a:rPr lang="en-US" altLang="ko-KR" dirty="0">
                <a:solidFill>
                  <a:srgbClr val="FFFF00"/>
                </a:solidFill>
              </a:rPr>
              <a:t>&lt;&lt;&lt;4,4&gt;&gt;&gt;, </a:t>
            </a:r>
            <a:r>
              <a:rPr lang="en-US" altLang="ko-KR" dirty="0" err="1"/>
              <a:t>blockDim.x</a:t>
            </a:r>
            <a:r>
              <a:rPr lang="en-US" altLang="ko-KR" dirty="0"/>
              <a:t>=4, </a:t>
            </a:r>
            <a:r>
              <a:rPr lang="en-US" altLang="ko-KR" dirty="0" err="1"/>
              <a:t>GridDim.x</a:t>
            </a:r>
            <a:r>
              <a:rPr lang="en-US" altLang="ko-KR" dirty="0"/>
              <a:t>=4</a:t>
            </a:r>
          </a:p>
          <a:p>
            <a:pPr marL="342900" lvl="1" indent="0">
              <a:buNone/>
            </a:pPr>
            <a:endParaRPr lang="en-US" altLang="ko-KR" dirty="0">
              <a:solidFill>
                <a:srgbClr val="FFFF00"/>
              </a:solidFill>
            </a:endParaRPr>
          </a:p>
          <a:p>
            <a:pPr marL="342900" lvl="1" indent="0">
              <a:buNone/>
            </a:pPr>
            <a:endParaRPr lang="en-US" altLang="ko-KR" dirty="0">
              <a:solidFill>
                <a:srgbClr val="FFFF00"/>
              </a:solidFill>
            </a:endParaRPr>
          </a:p>
          <a:p>
            <a:pPr marL="342900" lvl="1" indent="0">
              <a:buNone/>
            </a:pPr>
            <a:endParaRPr lang="ko-KR" altLang="en-US" dirty="0">
              <a:solidFill>
                <a:srgbClr val="FFFF00"/>
              </a:solidFill>
            </a:endParaRPr>
          </a:p>
        </p:txBody>
      </p:sp>
      <p:graphicFrame>
        <p:nvGraphicFramePr>
          <p:cNvPr id="7" name="Table 7">
            <a:extLst>
              <a:ext uri="{FF2B5EF4-FFF2-40B4-BE49-F238E27FC236}">
                <a16:creationId xmlns:a16="http://schemas.microsoft.com/office/drawing/2014/main" id="{85AAF520-739F-C5BA-E9A6-4EDBFB04D50C}"/>
              </a:ext>
            </a:extLst>
          </p:cNvPr>
          <p:cNvGraphicFramePr>
            <a:graphicFrameLocks noGrp="1"/>
          </p:cNvGraphicFramePr>
          <p:nvPr>
            <p:extLst>
              <p:ext uri="{D42A27DB-BD31-4B8C-83A1-F6EECF244321}">
                <p14:modId xmlns:p14="http://schemas.microsoft.com/office/powerpoint/2010/main" val="1888995332"/>
              </p:ext>
            </p:extLst>
          </p:nvPr>
        </p:nvGraphicFramePr>
        <p:xfrm>
          <a:off x="421664" y="26533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532402">
                  <a:extLst>
                    <a:ext uri="{9D8B030D-6E8A-4147-A177-3AD203B41FA5}">
                      <a16:colId xmlns:a16="http://schemas.microsoft.com/office/drawing/2014/main" val="3457745416"/>
                    </a:ext>
                  </a:extLst>
                </a:gridCol>
                <a:gridCol w="439706">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14" name="Table 7">
            <a:extLst>
              <a:ext uri="{FF2B5EF4-FFF2-40B4-BE49-F238E27FC236}">
                <a16:creationId xmlns:a16="http://schemas.microsoft.com/office/drawing/2014/main" id="{2FAF41F1-A6AC-16A1-A131-ACD2D5AA6BAD}"/>
              </a:ext>
            </a:extLst>
          </p:cNvPr>
          <p:cNvGraphicFramePr>
            <a:graphicFrameLocks noGrp="1"/>
          </p:cNvGraphicFramePr>
          <p:nvPr>
            <p:extLst>
              <p:ext uri="{D42A27DB-BD31-4B8C-83A1-F6EECF244321}">
                <p14:modId xmlns:p14="http://schemas.microsoft.com/office/powerpoint/2010/main" val="538452879"/>
              </p:ext>
            </p:extLst>
          </p:nvPr>
        </p:nvGraphicFramePr>
        <p:xfrm>
          <a:off x="2520240" y="26487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0809">
                <a:tc>
                  <a:txBody>
                    <a:bodyPr/>
                    <a:lstStyle/>
                    <a:p>
                      <a:pPr algn="ctr"/>
                      <a:r>
                        <a:rPr lang="en-KR" dirty="0">
                          <a:ln>
                            <a:noFill/>
                          </a:ln>
                          <a:solidFill>
                            <a:schemeClr val="tx1"/>
                          </a:solidFill>
                        </a:rPr>
                        <a:t>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15" name="Table 7">
            <a:extLst>
              <a:ext uri="{FF2B5EF4-FFF2-40B4-BE49-F238E27FC236}">
                <a16:creationId xmlns:a16="http://schemas.microsoft.com/office/drawing/2014/main" id="{7B184756-A479-D029-0A77-A5B647261ED3}"/>
              </a:ext>
            </a:extLst>
          </p:cNvPr>
          <p:cNvGraphicFramePr>
            <a:graphicFrameLocks noGrp="1"/>
          </p:cNvGraphicFramePr>
          <p:nvPr>
            <p:extLst>
              <p:ext uri="{D42A27DB-BD31-4B8C-83A1-F6EECF244321}">
                <p14:modId xmlns:p14="http://schemas.microsoft.com/office/powerpoint/2010/main" val="1965816653"/>
              </p:ext>
            </p:extLst>
          </p:nvPr>
        </p:nvGraphicFramePr>
        <p:xfrm>
          <a:off x="4665405" y="26533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16" name="Table 7">
            <a:extLst>
              <a:ext uri="{FF2B5EF4-FFF2-40B4-BE49-F238E27FC236}">
                <a16:creationId xmlns:a16="http://schemas.microsoft.com/office/drawing/2014/main" id="{94FCE896-2BA1-0F4A-7BB7-364803964E1B}"/>
              </a:ext>
            </a:extLst>
          </p:cNvPr>
          <p:cNvGraphicFramePr>
            <a:graphicFrameLocks noGrp="1"/>
          </p:cNvGraphicFramePr>
          <p:nvPr>
            <p:extLst>
              <p:ext uri="{D42A27DB-BD31-4B8C-83A1-F6EECF244321}">
                <p14:modId xmlns:p14="http://schemas.microsoft.com/office/powerpoint/2010/main" val="2941264626"/>
              </p:ext>
            </p:extLst>
          </p:nvPr>
        </p:nvGraphicFramePr>
        <p:xfrm>
          <a:off x="6768712" y="26487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sp>
        <p:nvSpPr>
          <p:cNvPr id="17" name="TextBox 16">
            <a:extLst>
              <a:ext uri="{FF2B5EF4-FFF2-40B4-BE49-F238E27FC236}">
                <a16:creationId xmlns:a16="http://schemas.microsoft.com/office/drawing/2014/main" id="{43C1EF6B-8F14-846D-C149-862488C9FA7D}"/>
              </a:ext>
            </a:extLst>
          </p:cNvPr>
          <p:cNvSpPr txBox="1"/>
          <p:nvPr/>
        </p:nvSpPr>
        <p:spPr>
          <a:xfrm>
            <a:off x="2021334" y="3883980"/>
            <a:ext cx="4972772" cy="369332"/>
          </a:xfrm>
          <a:prstGeom prst="rect">
            <a:avLst/>
          </a:prstGeom>
          <a:noFill/>
        </p:spPr>
        <p:txBody>
          <a:bodyPr wrap="none" rtlCol="0">
            <a:spAutoFit/>
          </a:bodyPr>
          <a:lstStyle/>
          <a:p>
            <a:r>
              <a:rPr lang="en-US" dirty="0"/>
              <a:t>Index </a:t>
            </a:r>
            <a:r>
              <a:rPr lang="en-KR" dirty="0"/>
              <a:t>= threadIdx.x + blockIdx.x * blockDim.x</a:t>
            </a:r>
          </a:p>
        </p:txBody>
      </p:sp>
      <p:sp>
        <p:nvSpPr>
          <p:cNvPr id="19" name="Left Brace 18">
            <a:extLst>
              <a:ext uri="{FF2B5EF4-FFF2-40B4-BE49-F238E27FC236}">
                <a16:creationId xmlns:a16="http://schemas.microsoft.com/office/drawing/2014/main" id="{F96BD08D-9923-1338-A2FE-BE19E7CF4573}"/>
              </a:ext>
            </a:extLst>
          </p:cNvPr>
          <p:cNvSpPr/>
          <p:nvPr/>
        </p:nvSpPr>
        <p:spPr>
          <a:xfrm rot="5400000">
            <a:off x="1250168" y="1417789"/>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0" name="TextBox 19">
            <a:extLst>
              <a:ext uri="{FF2B5EF4-FFF2-40B4-BE49-F238E27FC236}">
                <a16:creationId xmlns:a16="http://schemas.microsoft.com/office/drawing/2014/main" id="{58AA939E-8919-FB54-AFB8-FB02F9B25973}"/>
              </a:ext>
            </a:extLst>
          </p:cNvPr>
          <p:cNvSpPr txBox="1"/>
          <p:nvPr/>
        </p:nvSpPr>
        <p:spPr>
          <a:xfrm>
            <a:off x="644207" y="1817705"/>
            <a:ext cx="1499128" cy="369332"/>
          </a:xfrm>
          <a:prstGeom prst="rect">
            <a:avLst/>
          </a:prstGeom>
          <a:noFill/>
        </p:spPr>
        <p:txBody>
          <a:bodyPr wrap="none" rtlCol="0">
            <a:spAutoFit/>
          </a:bodyPr>
          <a:lstStyle/>
          <a:p>
            <a:r>
              <a:rPr lang="en-KR" dirty="0"/>
              <a:t>blockIdx.x=0</a:t>
            </a:r>
          </a:p>
        </p:txBody>
      </p:sp>
      <p:sp>
        <p:nvSpPr>
          <p:cNvPr id="21" name="Left Brace 20">
            <a:extLst>
              <a:ext uri="{FF2B5EF4-FFF2-40B4-BE49-F238E27FC236}">
                <a16:creationId xmlns:a16="http://schemas.microsoft.com/office/drawing/2014/main" id="{F7F456DC-25B8-055A-F7B9-0B27B05C1527}"/>
              </a:ext>
            </a:extLst>
          </p:cNvPr>
          <p:cNvSpPr/>
          <p:nvPr/>
        </p:nvSpPr>
        <p:spPr>
          <a:xfrm rot="5400000">
            <a:off x="3344423" y="1424206"/>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2" name="Left Brace 21">
            <a:extLst>
              <a:ext uri="{FF2B5EF4-FFF2-40B4-BE49-F238E27FC236}">
                <a16:creationId xmlns:a16="http://schemas.microsoft.com/office/drawing/2014/main" id="{34B924C3-C297-71C4-BE32-07F3C4EFE842}"/>
              </a:ext>
            </a:extLst>
          </p:cNvPr>
          <p:cNvSpPr/>
          <p:nvPr/>
        </p:nvSpPr>
        <p:spPr>
          <a:xfrm rot="5400000">
            <a:off x="5489122" y="1415502"/>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3" name="Left Brace 22">
            <a:extLst>
              <a:ext uri="{FF2B5EF4-FFF2-40B4-BE49-F238E27FC236}">
                <a16:creationId xmlns:a16="http://schemas.microsoft.com/office/drawing/2014/main" id="{CA18E365-0D42-E291-C12E-A0111B652AE6}"/>
              </a:ext>
            </a:extLst>
          </p:cNvPr>
          <p:cNvSpPr/>
          <p:nvPr/>
        </p:nvSpPr>
        <p:spPr>
          <a:xfrm rot="5400000">
            <a:off x="7617204" y="1415501"/>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4" name="TextBox 23">
            <a:extLst>
              <a:ext uri="{FF2B5EF4-FFF2-40B4-BE49-F238E27FC236}">
                <a16:creationId xmlns:a16="http://schemas.microsoft.com/office/drawing/2014/main" id="{9D16469F-7BCD-F266-C5D3-F0BD4BA097E0}"/>
              </a:ext>
            </a:extLst>
          </p:cNvPr>
          <p:cNvSpPr txBox="1"/>
          <p:nvPr/>
        </p:nvSpPr>
        <p:spPr>
          <a:xfrm>
            <a:off x="2738462" y="1807336"/>
            <a:ext cx="1499128" cy="369332"/>
          </a:xfrm>
          <a:prstGeom prst="rect">
            <a:avLst/>
          </a:prstGeom>
          <a:noFill/>
        </p:spPr>
        <p:txBody>
          <a:bodyPr wrap="none" rtlCol="0">
            <a:spAutoFit/>
          </a:bodyPr>
          <a:lstStyle/>
          <a:p>
            <a:r>
              <a:rPr lang="en-KR" dirty="0"/>
              <a:t>blockIdx.x=1</a:t>
            </a:r>
          </a:p>
        </p:txBody>
      </p:sp>
      <p:sp>
        <p:nvSpPr>
          <p:cNvPr id="28" name="TextBox 27">
            <a:extLst>
              <a:ext uri="{FF2B5EF4-FFF2-40B4-BE49-F238E27FC236}">
                <a16:creationId xmlns:a16="http://schemas.microsoft.com/office/drawing/2014/main" id="{F7DBFD3D-574A-797C-BA95-DB71986A84B8}"/>
              </a:ext>
            </a:extLst>
          </p:cNvPr>
          <p:cNvSpPr txBox="1"/>
          <p:nvPr/>
        </p:nvSpPr>
        <p:spPr>
          <a:xfrm>
            <a:off x="4851528" y="1792889"/>
            <a:ext cx="1499128" cy="369332"/>
          </a:xfrm>
          <a:prstGeom prst="rect">
            <a:avLst/>
          </a:prstGeom>
          <a:noFill/>
        </p:spPr>
        <p:txBody>
          <a:bodyPr wrap="none" rtlCol="0">
            <a:spAutoFit/>
          </a:bodyPr>
          <a:lstStyle/>
          <a:p>
            <a:r>
              <a:rPr lang="en-KR" dirty="0"/>
              <a:t>blockIdx.x=2</a:t>
            </a:r>
          </a:p>
        </p:txBody>
      </p:sp>
      <p:sp>
        <p:nvSpPr>
          <p:cNvPr id="29" name="TextBox 28">
            <a:extLst>
              <a:ext uri="{FF2B5EF4-FFF2-40B4-BE49-F238E27FC236}">
                <a16:creationId xmlns:a16="http://schemas.microsoft.com/office/drawing/2014/main" id="{E09000AF-62BF-24EA-13CA-FD26916D8152}"/>
              </a:ext>
            </a:extLst>
          </p:cNvPr>
          <p:cNvSpPr txBox="1"/>
          <p:nvPr/>
        </p:nvSpPr>
        <p:spPr>
          <a:xfrm>
            <a:off x="7011243" y="1827482"/>
            <a:ext cx="1499128" cy="369332"/>
          </a:xfrm>
          <a:prstGeom prst="rect">
            <a:avLst/>
          </a:prstGeom>
          <a:noFill/>
        </p:spPr>
        <p:txBody>
          <a:bodyPr wrap="none" rtlCol="0">
            <a:spAutoFit/>
          </a:bodyPr>
          <a:lstStyle/>
          <a:p>
            <a:r>
              <a:rPr lang="en-KR" dirty="0"/>
              <a:t>blockIdx.x=3</a:t>
            </a:r>
          </a:p>
        </p:txBody>
      </p:sp>
      <p:graphicFrame>
        <p:nvGraphicFramePr>
          <p:cNvPr id="30" name="Table 7">
            <a:extLst>
              <a:ext uri="{FF2B5EF4-FFF2-40B4-BE49-F238E27FC236}">
                <a16:creationId xmlns:a16="http://schemas.microsoft.com/office/drawing/2014/main" id="{B10B19F2-7202-CC92-EA9C-0D0CD99176BA}"/>
              </a:ext>
            </a:extLst>
          </p:cNvPr>
          <p:cNvGraphicFramePr>
            <a:graphicFrameLocks noGrp="1"/>
          </p:cNvGraphicFramePr>
          <p:nvPr>
            <p:extLst>
              <p:ext uri="{D42A27DB-BD31-4B8C-83A1-F6EECF244321}">
                <p14:modId xmlns:p14="http://schemas.microsoft.com/office/powerpoint/2010/main" val="3640009637"/>
              </p:ext>
            </p:extLst>
          </p:nvPr>
        </p:nvGraphicFramePr>
        <p:xfrm>
          <a:off x="529208" y="44477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532402">
                  <a:extLst>
                    <a:ext uri="{9D8B030D-6E8A-4147-A177-3AD203B41FA5}">
                      <a16:colId xmlns:a16="http://schemas.microsoft.com/office/drawing/2014/main" val="3457745416"/>
                    </a:ext>
                  </a:extLst>
                </a:gridCol>
                <a:gridCol w="439706">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31" name="Table 7">
            <a:extLst>
              <a:ext uri="{FF2B5EF4-FFF2-40B4-BE49-F238E27FC236}">
                <a16:creationId xmlns:a16="http://schemas.microsoft.com/office/drawing/2014/main" id="{99E9E731-D01A-70A7-C31F-2E604DD42C64}"/>
              </a:ext>
            </a:extLst>
          </p:cNvPr>
          <p:cNvGraphicFramePr>
            <a:graphicFrameLocks noGrp="1"/>
          </p:cNvGraphicFramePr>
          <p:nvPr>
            <p:extLst>
              <p:ext uri="{D42A27DB-BD31-4B8C-83A1-F6EECF244321}">
                <p14:modId xmlns:p14="http://schemas.microsoft.com/office/powerpoint/2010/main" val="2483059688"/>
              </p:ext>
            </p:extLst>
          </p:nvPr>
        </p:nvGraphicFramePr>
        <p:xfrm>
          <a:off x="2627784" y="44431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0809">
                <a:tc>
                  <a:txBody>
                    <a:bodyPr/>
                    <a:lstStyle/>
                    <a:p>
                      <a:pPr algn="ctr"/>
                      <a:r>
                        <a:rPr lang="en-KR" dirty="0">
                          <a:ln>
                            <a:noFill/>
                          </a:ln>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32" name="Table 7">
            <a:extLst>
              <a:ext uri="{FF2B5EF4-FFF2-40B4-BE49-F238E27FC236}">
                <a16:creationId xmlns:a16="http://schemas.microsoft.com/office/drawing/2014/main" id="{D9B36661-D93A-0281-B379-D156320D6878}"/>
              </a:ext>
            </a:extLst>
          </p:cNvPr>
          <p:cNvGraphicFramePr>
            <a:graphicFrameLocks noGrp="1"/>
          </p:cNvGraphicFramePr>
          <p:nvPr>
            <p:extLst>
              <p:ext uri="{D42A27DB-BD31-4B8C-83A1-F6EECF244321}">
                <p14:modId xmlns:p14="http://schemas.microsoft.com/office/powerpoint/2010/main" val="3409176349"/>
              </p:ext>
            </p:extLst>
          </p:nvPr>
        </p:nvGraphicFramePr>
        <p:xfrm>
          <a:off x="4772949" y="44477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8</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9</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33" name="Table 7">
            <a:extLst>
              <a:ext uri="{FF2B5EF4-FFF2-40B4-BE49-F238E27FC236}">
                <a16:creationId xmlns:a16="http://schemas.microsoft.com/office/drawing/2014/main" id="{41152C56-80F6-50DD-6D96-14CAA23AC149}"/>
              </a:ext>
            </a:extLst>
          </p:cNvPr>
          <p:cNvGraphicFramePr>
            <a:graphicFrameLocks noGrp="1"/>
          </p:cNvGraphicFramePr>
          <p:nvPr>
            <p:extLst>
              <p:ext uri="{D42A27DB-BD31-4B8C-83A1-F6EECF244321}">
                <p14:modId xmlns:p14="http://schemas.microsoft.com/office/powerpoint/2010/main" val="536838440"/>
              </p:ext>
            </p:extLst>
          </p:nvPr>
        </p:nvGraphicFramePr>
        <p:xfrm>
          <a:off x="6876256" y="44431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12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sp>
        <p:nvSpPr>
          <p:cNvPr id="4" name="TextBox 3">
            <a:extLst>
              <a:ext uri="{FF2B5EF4-FFF2-40B4-BE49-F238E27FC236}">
                <a16:creationId xmlns:a16="http://schemas.microsoft.com/office/drawing/2014/main" id="{DCEA6C1B-961A-C100-8A20-A10BF5C69D27}"/>
              </a:ext>
            </a:extLst>
          </p:cNvPr>
          <p:cNvSpPr txBox="1"/>
          <p:nvPr/>
        </p:nvSpPr>
        <p:spPr>
          <a:xfrm>
            <a:off x="837544" y="3170174"/>
            <a:ext cx="1327543" cy="369332"/>
          </a:xfrm>
          <a:prstGeom prst="rect">
            <a:avLst/>
          </a:prstGeom>
          <a:noFill/>
        </p:spPr>
        <p:txBody>
          <a:bodyPr wrap="none" rtlCol="0">
            <a:spAutoFit/>
          </a:bodyPr>
          <a:lstStyle/>
          <a:p>
            <a:r>
              <a:rPr lang="en-KR" dirty="0"/>
              <a:t>threadIdx.x</a:t>
            </a:r>
          </a:p>
        </p:txBody>
      </p:sp>
      <p:cxnSp>
        <p:nvCxnSpPr>
          <p:cNvPr id="8" name="Straight Arrow Connector 7">
            <a:extLst>
              <a:ext uri="{FF2B5EF4-FFF2-40B4-BE49-F238E27FC236}">
                <a16:creationId xmlns:a16="http://schemas.microsoft.com/office/drawing/2014/main" id="{44E6FCCC-CB1B-8B75-4AC9-7278B9E4BB42}"/>
              </a:ext>
            </a:extLst>
          </p:cNvPr>
          <p:cNvCxnSpPr/>
          <p:nvPr/>
        </p:nvCxnSpPr>
        <p:spPr>
          <a:xfrm>
            <a:off x="2143335" y="2954103"/>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8D79DF4-3493-E592-E3C3-5EAC1A8B1137}"/>
              </a:ext>
            </a:extLst>
          </p:cNvPr>
          <p:cNvCxnSpPr>
            <a:cxnSpLocks/>
          </p:cNvCxnSpPr>
          <p:nvPr/>
        </p:nvCxnSpPr>
        <p:spPr>
          <a:xfrm>
            <a:off x="1691680" y="2954103"/>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C3AE5A3-C167-B946-C486-0006F2264F49}"/>
              </a:ext>
            </a:extLst>
          </p:cNvPr>
          <p:cNvCxnSpPr/>
          <p:nvPr/>
        </p:nvCxnSpPr>
        <p:spPr>
          <a:xfrm>
            <a:off x="1259632" y="2954103"/>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BBCBC62-D953-670B-551F-7CC1F2372FBF}"/>
              </a:ext>
            </a:extLst>
          </p:cNvPr>
          <p:cNvCxnSpPr>
            <a:cxnSpLocks/>
          </p:cNvCxnSpPr>
          <p:nvPr/>
        </p:nvCxnSpPr>
        <p:spPr>
          <a:xfrm>
            <a:off x="828490" y="2978487"/>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420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Execution configuration for Fortran</a:t>
            </a:r>
            <a:endParaRPr lang="ko-KR" altLang="en-US" dirty="0"/>
          </a:p>
        </p:txBody>
      </p:sp>
      <p:sp>
        <p:nvSpPr>
          <p:cNvPr id="3" name="내용 개체 틀 2"/>
          <p:cNvSpPr>
            <a:spLocks noGrp="1"/>
          </p:cNvSpPr>
          <p:nvPr>
            <p:ph idx="1"/>
          </p:nvPr>
        </p:nvSpPr>
        <p:spPr>
          <a:xfrm>
            <a:off x="1148206" y="1186679"/>
            <a:ext cx="6448073" cy="508053"/>
          </a:xfrm>
        </p:spPr>
        <p:txBody>
          <a:bodyPr>
            <a:normAutofit/>
          </a:bodyPr>
          <a:lstStyle/>
          <a:p>
            <a:pPr marL="42862" indent="0">
              <a:buNone/>
            </a:pPr>
            <a:r>
              <a:rPr lang="en-US" altLang="ko-KR" dirty="0">
                <a:solidFill>
                  <a:srgbClr val="FFFF00"/>
                </a:solidFill>
              </a:rPr>
              <a:t>&lt;&lt;&lt;4,4&gt;&gt;&gt;, </a:t>
            </a:r>
            <a:r>
              <a:rPr lang="en-US" altLang="ko-KR" dirty="0" err="1"/>
              <a:t>blockdim%x</a:t>
            </a:r>
            <a:r>
              <a:rPr lang="en-US" altLang="ko-KR" dirty="0"/>
              <a:t>=4, </a:t>
            </a:r>
            <a:r>
              <a:rPr lang="en-US" altLang="ko-KR" dirty="0" err="1"/>
              <a:t>Griddim%x</a:t>
            </a:r>
            <a:r>
              <a:rPr lang="en-US" altLang="ko-KR" dirty="0"/>
              <a:t>=4</a:t>
            </a:r>
          </a:p>
          <a:p>
            <a:pPr marL="342900" lvl="1" indent="0">
              <a:buNone/>
            </a:pPr>
            <a:endParaRPr lang="en-US" altLang="ko-KR" dirty="0">
              <a:solidFill>
                <a:srgbClr val="FFFF00"/>
              </a:solidFill>
            </a:endParaRPr>
          </a:p>
          <a:p>
            <a:pPr marL="342900" lvl="1" indent="0">
              <a:buNone/>
            </a:pPr>
            <a:endParaRPr lang="en-US" altLang="ko-KR" dirty="0">
              <a:solidFill>
                <a:srgbClr val="FFFF00"/>
              </a:solidFill>
            </a:endParaRPr>
          </a:p>
          <a:p>
            <a:pPr marL="342900" lvl="1" indent="0">
              <a:buNone/>
            </a:pPr>
            <a:endParaRPr lang="ko-KR" altLang="en-US" dirty="0">
              <a:solidFill>
                <a:srgbClr val="FFFF00"/>
              </a:solidFill>
            </a:endParaRPr>
          </a:p>
        </p:txBody>
      </p:sp>
      <p:graphicFrame>
        <p:nvGraphicFramePr>
          <p:cNvPr id="7" name="Table 7">
            <a:extLst>
              <a:ext uri="{FF2B5EF4-FFF2-40B4-BE49-F238E27FC236}">
                <a16:creationId xmlns:a16="http://schemas.microsoft.com/office/drawing/2014/main" id="{85AAF520-739F-C5BA-E9A6-4EDBFB04D50C}"/>
              </a:ext>
            </a:extLst>
          </p:cNvPr>
          <p:cNvGraphicFramePr>
            <a:graphicFrameLocks noGrp="1"/>
          </p:cNvGraphicFramePr>
          <p:nvPr>
            <p:extLst>
              <p:ext uri="{D42A27DB-BD31-4B8C-83A1-F6EECF244321}">
                <p14:modId xmlns:p14="http://schemas.microsoft.com/office/powerpoint/2010/main" val="4011063050"/>
              </p:ext>
            </p:extLst>
          </p:nvPr>
        </p:nvGraphicFramePr>
        <p:xfrm>
          <a:off x="421664" y="26533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532402">
                  <a:extLst>
                    <a:ext uri="{9D8B030D-6E8A-4147-A177-3AD203B41FA5}">
                      <a16:colId xmlns:a16="http://schemas.microsoft.com/office/drawing/2014/main" val="3457745416"/>
                    </a:ext>
                  </a:extLst>
                </a:gridCol>
                <a:gridCol w="439706">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14" name="Table 7">
            <a:extLst>
              <a:ext uri="{FF2B5EF4-FFF2-40B4-BE49-F238E27FC236}">
                <a16:creationId xmlns:a16="http://schemas.microsoft.com/office/drawing/2014/main" id="{2FAF41F1-A6AC-16A1-A131-ACD2D5AA6BAD}"/>
              </a:ext>
            </a:extLst>
          </p:cNvPr>
          <p:cNvGraphicFramePr>
            <a:graphicFrameLocks noGrp="1"/>
          </p:cNvGraphicFramePr>
          <p:nvPr>
            <p:extLst>
              <p:ext uri="{D42A27DB-BD31-4B8C-83A1-F6EECF244321}">
                <p14:modId xmlns:p14="http://schemas.microsoft.com/office/powerpoint/2010/main" val="1260155809"/>
              </p:ext>
            </p:extLst>
          </p:nvPr>
        </p:nvGraphicFramePr>
        <p:xfrm>
          <a:off x="2520240" y="26487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0809">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15" name="Table 7">
            <a:extLst>
              <a:ext uri="{FF2B5EF4-FFF2-40B4-BE49-F238E27FC236}">
                <a16:creationId xmlns:a16="http://schemas.microsoft.com/office/drawing/2014/main" id="{7B184756-A479-D029-0A77-A5B647261ED3}"/>
              </a:ext>
            </a:extLst>
          </p:cNvPr>
          <p:cNvGraphicFramePr>
            <a:graphicFrameLocks noGrp="1"/>
          </p:cNvGraphicFramePr>
          <p:nvPr>
            <p:extLst>
              <p:ext uri="{D42A27DB-BD31-4B8C-83A1-F6EECF244321}">
                <p14:modId xmlns:p14="http://schemas.microsoft.com/office/powerpoint/2010/main" val="2041682661"/>
              </p:ext>
            </p:extLst>
          </p:nvPr>
        </p:nvGraphicFramePr>
        <p:xfrm>
          <a:off x="4665405" y="26533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16" name="Table 7">
            <a:extLst>
              <a:ext uri="{FF2B5EF4-FFF2-40B4-BE49-F238E27FC236}">
                <a16:creationId xmlns:a16="http://schemas.microsoft.com/office/drawing/2014/main" id="{94FCE896-2BA1-0F4A-7BB7-364803964E1B}"/>
              </a:ext>
            </a:extLst>
          </p:cNvPr>
          <p:cNvGraphicFramePr>
            <a:graphicFrameLocks noGrp="1"/>
          </p:cNvGraphicFramePr>
          <p:nvPr>
            <p:extLst>
              <p:ext uri="{D42A27DB-BD31-4B8C-83A1-F6EECF244321}">
                <p14:modId xmlns:p14="http://schemas.microsoft.com/office/powerpoint/2010/main" val="2368119719"/>
              </p:ext>
            </p:extLst>
          </p:nvPr>
        </p:nvGraphicFramePr>
        <p:xfrm>
          <a:off x="6768712" y="26487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sp>
        <p:nvSpPr>
          <p:cNvPr id="17" name="TextBox 16">
            <a:extLst>
              <a:ext uri="{FF2B5EF4-FFF2-40B4-BE49-F238E27FC236}">
                <a16:creationId xmlns:a16="http://schemas.microsoft.com/office/drawing/2014/main" id="{43C1EF6B-8F14-846D-C149-862488C9FA7D}"/>
              </a:ext>
            </a:extLst>
          </p:cNvPr>
          <p:cNvSpPr txBox="1"/>
          <p:nvPr/>
        </p:nvSpPr>
        <p:spPr>
          <a:xfrm>
            <a:off x="2021334" y="3883980"/>
            <a:ext cx="5716501" cy="369332"/>
          </a:xfrm>
          <a:prstGeom prst="rect">
            <a:avLst/>
          </a:prstGeom>
          <a:noFill/>
        </p:spPr>
        <p:txBody>
          <a:bodyPr wrap="none" rtlCol="0">
            <a:spAutoFit/>
          </a:bodyPr>
          <a:lstStyle/>
          <a:p>
            <a:r>
              <a:rPr lang="en-US" dirty="0"/>
              <a:t>Index </a:t>
            </a:r>
            <a:r>
              <a:rPr lang="en-KR" dirty="0"/>
              <a:t>= threadidx%x + (blockidx%x-1) * blockdim%x</a:t>
            </a:r>
          </a:p>
        </p:txBody>
      </p:sp>
      <p:sp>
        <p:nvSpPr>
          <p:cNvPr id="19" name="Left Brace 18">
            <a:extLst>
              <a:ext uri="{FF2B5EF4-FFF2-40B4-BE49-F238E27FC236}">
                <a16:creationId xmlns:a16="http://schemas.microsoft.com/office/drawing/2014/main" id="{F96BD08D-9923-1338-A2FE-BE19E7CF4573}"/>
              </a:ext>
            </a:extLst>
          </p:cNvPr>
          <p:cNvSpPr/>
          <p:nvPr/>
        </p:nvSpPr>
        <p:spPr>
          <a:xfrm rot="5400000">
            <a:off x="1250168" y="1417789"/>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0" name="TextBox 19">
            <a:extLst>
              <a:ext uri="{FF2B5EF4-FFF2-40B4-BE49-F238E27FC236}">
                <a16:creationId xmlns:a16="http://schemas.microsoft.com/office/drawing/2014/main" id="{58AA939E-8919-FB54-AFB8-FB02F9B25973}"/>
              </a:ext>
            </a:extLst>
          </p:cNvPr>
          <p:cNvSpPr txBox="1"/>
          <p:nvPr/>
        </p:nvSpPr>
        <p:spPr>
          <a:xfrm>
            <a:off x="644207" y="1817705"/>
            <a:ext cx="1633781" cy="369332"/>
          </a:xfrm>
          <a:prstGeom prst="rect">
            <a:avLst/>
          </a:prstGeom>
          <a:noFill/>
        </p:spPr>
        <p:txBody>
          <a:bodyPr wrap="none" rtlCol="0">
            <a:spAutoFit/>
          </a:bodyPr>
          <a:lstStyle/>
          <a:p>
            <a:r>
              <a:rPr lang="en-US" dirty="0"/>
              <a:t>b</a:t>
            </a:r>
            <a:r>
              <a:rPr lang="en-KR" dirty="0"/>
              <a:t>lockidx%x=1</a:t>
            </a:r>
          </a:p>
        </p:txBody>
      </p:sp>
      <p:sp>
        <p:nvSpPr>
          <p:cNvPr id="21" name="Left Brace 20">
            <a:extLst>
              <a:ext uri="{FF2B5EF4-FFF2-40B4-BE49-F238E27FC236}">
                <a16:creationId xmlns:a16="http://schemas.microsoft.com/office/drawing/2014/main" id="{F7F456DC-25B8-055A-F7B9-0B27B05C1527}"/>
              </a:ext>
            </a:extLst>
          </p:cNvPr>
          <p:cNvSpPr/>
          <p:nvPr/>
        </p:nvSpPr>
        <p:spPr>
          <a:xfrm rot="5400000">
            <a:off x="3344423" y="1424206"/>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2" name="Left Brace 21">
            <a:extLst>
              <a:ext uri="{FF2B5EF4-FFF2-40B4-BE49-F238E27FC236}">
                <a16:creationId xmlns:a16="http://schemas.microsoft.com/office/drawing/2014/main" id="{34B924C3-C297-71C4-BE32-07F3C4EFE842}"/>
              </a:ext>
            </a:extLst>
          </p:cNvPr>
          <p:cNvSpPr/>
          <p:nvPr/>
        </p:nvSpPr>
        <p:spPr>
          <a:xfrm rot="5400000">
            <a:off x="5489122" y="1415502"/>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3" name="Left Brace 22">
            <a:extLst>
              <a:ext uri="{FF2B5EF4-FFF2-40B4-BE49-F238E27FC236}">
                <a16:creationId xmlns:a16="http://schemas.microsoft.com/office/drawing/2014/main" id="{CA18E365-0D42-E291-C12E-A0111B652AE6}"/>
              </a:ext>
            </a:extLst>
          </p:cNvPr>
          <p:cNvSpPr/>
          <p:nvPr/>
        </p:nvSpPr>
        <p:spPr>
          <a:xfrm rot="5400000">
            <a:off x="7617204" y="1415501"/>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4" name="TextBox 23">
            <a:extLst>
              <a:ext uri="{FF2B5EF4-FFF2-40B4-BE49-F238E27FC236}">
                <a16:creationId xmlns:a16="http://schemas.microsoft.com/office/drawing/2014/main" id="{9D16469F-7BCD-F266-C5D3-F0BD4BA097E0}"/>
              </a:ext>
            </a:extLst>
          </p:cNvPr>
          <p:cNvSpPr txBox="1"/>
          <p:nvPr/>
        </p:nvSpPr>
        <p:spPr>
          <a:xfrm>
            <a:off x="2738462" y="1807336"/>
            <a:ext cx="1633781" cy="369332"/>
          </a:xfrm>
          <a:prstGeom prst="rect">
            <a:avLst/>
          </a:prstGeom>
          <a:noFill/>
        </p:spPr>
        <p:txBody>
          <a:bodyPr wrap="none" rtlCol="0">
            <a:spAutoFit/>
          </a:bodyPr>
          <a:lstStyle/>
          <a:p>
            <a:r>
              <a:rPr lang="en-US" dirty="0"/>
              <a:t>b</a:t>
            </a:r>
            <a:r>
              <a:rPr lang="en-KR" dirty="0"/>
              <a:t>lockidx%x=2</a:t>
            </a:r>
          </a:p>
        </p:txBody>
      </p:sp>
      <p:sp>
        <p:nvSpPr>
          <p:cNvPr id="28" name="TextBox 27">
            <a:extLst>
              <a:ext uri="{FF2B5EF4-FFF2-40B4-BE49-F238E27FC236}">
                <a16:creationId xmlns:a16="http://schemas.microsoft.com/office/drawing/2014/main" id="{F7DBFD3D-574A-797C-BA95-DB71986A84B8}"/>
              </a:ext>
            </a:extLst>
          </p:cNvPr>
          <p:cNvSpPr txBox="1"/>
          <p:nvPr/>
        </p:nvSpPr>
        <p:spPr>
          <a:xfrm>
            <a:off x="4851528" y="1792889"/>
            <a:ext cx="1633781" cy="369332"/>
          </a:xfrm>
          <a:prstGeom prst="rect">
            <a:avLst/>
          </a:prstGeom>
          <a:noFill/>
        </p:spPr>
        <p:txBody>
          <a:bodyPr wrap="none" rtlCol="0">
            <a:spAutoFit/>
          </a:bodyPr>
          <a:lstStyle/>
          <a:p>
            <a:r>
              <a:rPr lang="en-US" dirty="0"/>
              <a:t>b</a:t>
            </a:r>
            <a:r>
              <a:rPr lang="en-KR" dirty="0"/>
              <a:t>lockidx%x=3</a:t>
            </a:r>
          </a:p>
        </p:txBody>
      </p:sp>
      <p:sp>
        <p:nvSpPr>
          <p:cNvPr id="29" name="TextBox 28">
            <a:extLst>
              <a:ext uri="{FF2B5EF4-FFF2-40B4-BE49-F238E27FC236}">
                <a16:creationId xmlns:a16="http://schemas.microsoft.com/office/drawing/2014/main" id="{E09000AF-62BF-24EA-13CA-FD26916D8152}"/>
              </a:ext>
            </a:extLst>
          </p:cNvPr>
          <p:cNvSpPr txBox="1"/>
          <p:nvPr/>
        </p:nvSpPr>
        <p:spPr>
          <a:xfrm>
            <a:off x="7011243" y="1827482"/>
            <a:ext cx="1499128" cy="369332"/>
          </a:xfrm>
          <a:prstGeom prst="rect">
            <a:avLst/>
          </a:prstGeom>
          <a:noFill/>
        </p:spPr>
        <p:txBody>
          <a:bodyPr wrap="none" rtlCol="0">
            <a:spAutoFit/>
          </a:bodyPr>
          <a:lstStyle/>
          <a:p>
            <a:r>
              <a:rPr lang="en-KR" dirty="0"/>
              <a:t>blockIdx.x=4</a:t>
            </a:r>
          </a:p>
        </p:txBody>
      </p:sp>
      <p:graphicFrame>
        <p:nvGraphicFramePr>
          <p:cNvPr id="30" name="Table 7">
            <a:extLst>
              <a:ext uri="{FF2B5EF4-FFF2-40B4-BE49-F238E27FC236}">
                <a16:creationId xmlns:a16="http://schemas.microsoft.com/office/drawing/2014/main" id="{B10B19F2-7202-CC92-EA9C-0D0CD99176BA}"/>
              </a:ext>
            </a:extLst>
          </p:cNvPr>
          <p:cNvGraphicFramePr>
            <a:graphicFrameLocks noGrp="1"/>
          </p:cNvGraphicFramePr>
          <p:nvPr>
            <p:extLst>
              <p:ext uri="{D42A27DB-BD31-4B8C-83A1-F6EECF244321}">
                <p14:modId xmlns:p14="http://schemas.microsoft.com/office/powerpoint/2010/main" val="3079214275"/>
              </p:ext>
            </p:extLst>
          </p:nvPr>
        </p:nvGraphicFramePr>
        <p:xfrm>
          <a:off x="529208" y="44477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532402">
                  <a:extLst>
                    <a:ext uri="{9D8B030D-6E8A-4147-A177-3AD203B41FA5}">
                      <a16:colId xmlns:a16="http://schemas.microsoft.com/office/drawing/2014/main" val="3457745416"/>
                    </a:ext>
                  </a:extLst>
                </a:gridCol>
                <a:gridCol w="439706">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31" name="Table 7">
            <a:extLst>
              <a:ext uri="{FF2B5EF4-FFF2-40B4-BE49-F238E27FC236}">
                <a16:creationId xmlns:a16="http://schemas.microsoft.com/office/drawing/2014/main" id="{99E9E731-D01A-70A7-C31F-2E604DD42C64}"/>
              </a:ext>
            </a:extLst>
          </p:cNvPr>
          <p:cNvGraphicFramePr>
            <a:graphicFrameLocks noGrp="1"/>
          </p:cNvGraphicFramePr>
          <p:nvPr>
            <p:extLst>
              <p:ext uri="{D42A27DB-BD31-4B8C-83A1-F6EECF244321}">
                <p14:modId xmlns:p14="http://schemas.microsoft.com/office/powerpoint/2010/main" val="2212766553"/>
              </p:ext>
            </p:extLst>
          </p:nvPr>
        </p:nvGraphicFramePr>
        <p:xfrm>
          <a:off x="2627784" y="44431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0809">
                <a:tc>
                  <a:txBody>
                    <a:bodyPr/>
                    <a:lstStyle/>
                    <a:p>
                      <a:pPr algn="ctr"/>
                      <a:r>
                        <a:rPr lang="en-KR" dirty="0">
                          <a:ln>
                            <a:noFill/>
                          </a:ln>
                          <a:solidFill>
                            <a:schemeClr val="tx1"/>
                          </a:solidFill>
                        </a:rPr>
                        <a:t>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8</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32" name="Table 7">
            <a:extLst>
              <a:ext uri="{FF2B5EF4-FFF2-40B4-BE49-F238E27FC236}">
                <a16:creationId xmlns:a16="http://schemas.microsoft.com/office/drawing/2014/main" id="{D9B36661-D93A-0281-B379-D156320D6878}"/>
              </a:ext>
            </a:extLst>
          </p:cNvPr>
          <p:cNvGraphicFramePr>
            <a:graphicFrameLocks noGrp="1"/>
          </p:cNvGraphicFramePr>
          <p:nvPr>
            <p:extLst>
              <p:ext uri="{D42A27DB-BD31-4B8C-83A1-F6EECF244321}">
                <p14:modId xmlns:p14="http://schemas.microsoft.com/office/powerpoint/2010/main" val="262181656"/>
              </p:ext>
            </p:extLst>
          </p:nvPr>
        </p:nvGraphicFramePr>
        <p:xfrm>
          <a:off x="4772949" y="44477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9</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33" name="Table 7">
            <a:extLst>
              <a:ext uri="{FF2B5EF4-FFF2-40B4-BE49-F238E27FC236}">
                <a16:creationId xmlns:a16="http://schemas.microsoft.com/office/drawing/2014/main" id="{41152C56-80F6-50DD-6D96-14CAA23AC149}"/>
              </a:ext>
            </a:extLst>
          </p:cNvPr>
          <p:cNvGraphicFramePr>
            <a:graphicFrameLocks noGrp="1"/>
          </p:cNvGraphicFramePr>
          <p:nvPr>
            <p:extLst>
              <p:ext uri="{D42A27DB-BD31-4B8C-83A1-F6EECF244321}">
                <p14:modId xmlns:p14="http://schemas.microsoft.com/office/powerpoint/2010/main" val="3947886899"/>
              </p:ext>
            </p:extLst>
          </p:nvPr>
        </p:nvGraphicFramePr>
        <p:xfrm>
          <a:off x="6876256" y="44431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13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sp>
        <p:nvSpPr>
          <p:cNvPr id="4" name="TextBox 3">
            <a:extLst>
              <a:ext uri="{FF2B5EF4-FFF2-40B4-BE49-F238E27FC236}">
                <a16:creationId xmlns:a16="http://schemas.microsoft.com/office/drawing/2014/main" id="{DCEA6C1B-961A-C100-8A20-A10BF5C69D27}"/>
              </a:ext>
            </a:extLst>
          </p:cNvPr>
          <p:cNvSpPr txBox="1"/>
          <p:nvPr/>
        </p:nvSpPr>
        <p:spPr>
          <a:xfrm>
            <a:off x="837544" y="3170174"/>
            <a:ext cx="1505477" cy="369332"/>
          </a:xfrm>
          <a:prstGeom prst="rect">
            <a:avLst/>
          </a:prstGeom>
          <a:noFill/>
        </p:spPr>
        <p:txBody>
          <a:bodyPr wrap="none" rtlCol="0">
            <a:spAutoFit/>
          </a:bodyPr>
          <a:lstStyle/>
          <a:p>
            <a:r>
              <a:rPr lang="en-US" dirty="0"/>
              <a:t>T</a:t>
            </a:r>
            <a:r>
              <a:rPr lang="en-KR" dirty="0"/>
              <a:t>hreadidx%x</a:t>
            </a:r>
          </a:p>
        </p:txBody>
      </p:sp>
      <p:cxnSp>
        <p:nvCxnSpPr>
          <p:cNvPr id="8" name="Straight Arrow Connector 7">
            <a:extLst>
              <a:ext uri="{FF2B5EF4-FFF2-40B4-BE49-F238E27FC236}">
                <a16:creationId xmlns:a16="http://schemas.microsoft.com/office/drawing/2014/main" id="{44E6FCCC-CB1B-8B75-4AC9-7278B9E4BB42}"/>
              </a:ext>
            </a:extLst>
          </p:cNvPr>
          <p:cNvCxnSpPr/>
          <p:nvPr/>
        </p:nvCxnSpPr>
        <p:spPr>
          <a:xfrm>
            <a:off x="2143335" y="2954103"/>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8D79DF4-3493-E592-E3C3-5EAC1A8B1137}"/>
              </a:ext>
            </a:extLst>
          </p:cNvPr>
          <p:cNvCxnSpPr>
            <a:cxnSpLocks/>
          </p:cNvCxnSpPr>
          <p:nvPr/>
        </p:nvCxnSpPr>
        <p:spPr>
          <a:xfrm>
            <a:off x="1691680" y="2954103"/>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C3AE5A3-C167-B946-C486-0006F2264F49}"/>
              </a:ext>
            </a:extLst>
          </p:cNvPr>
          <p:cNvCxnSpPr/>
          <p:nvPr/>
        </p:nvCxnSpPr>
        <p:spPr>
          <a:xfrm>
            <a:off x="1259632" y="2954103"/>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BBCBC62-D953-670B-551F-7CC1F2372FBF}"/>
              </a:ext>
            </a:extLst>
          </p:cNvPr>
          <p:cNvCxnSpPr>
            <a:cxnSpLocks/>
          </p:cNvCxnSpPr>
          <p:nvPr/>
        </p:nvCxnSpPr>
        <p:spPr>
          <a:xfrm>
            <a:off x="828490" y="2978487"/>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096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Execution configuration (2)</a:t>
            </a:r>
            <a:endParaRPr lang="ko-KR" altLang="en-US" dirty="0"/>
          </a:p>
        </p:txBody>
      </p:sp>
      <p:sp>
        <p:nvSpPr>
          <p:cNvPr id="3" name="내용 개체 틀 2"/>
          <p:cNvSpPr>
            <a:spLocks noGrp="1"/>
          </p:cNvSpPr>
          <p:nvPr>
            <p:ph idx="1"/>
          </p:nvPr>
        </p:nvSpPr>
        <p:spPr/>
        <p:txBody>
          <a:bodyPr>
            <a:normAutofit lnSpcReduction="10000"/>
          </a:bodyPr>
          <a:lstStyle/>
          <a:p>
            <a:pPr marL="342900" lvl="1" indent="0">
              <a:buNone/>
            </a:pPr>
            <a:endParaRPr lang="en-US" altLang="ko-KR" dirty="0">
              <a:solidFill>
                <a:srgbClr val="FFFF00"/>
              </a:solidFill>
            </a:endParaRPr>
          </a:p>
          <a:p>
            <a:pPr marL="42862" indent="0">
              <a:buNone/>
            </a:pPr>
            <a:r>
              <a:rPr lang="en-US" altLang="ko-KR" dirty="0">
                <a:solidFill>
                  <a:srgbClr val="FFFF00"/>
                </a:solidFill>
              </a:rPr>
              <a:t>dim3 </a:t>
            </a:r>
            <a:r>
              <a:rPr lang="en-US" altLang="ko-KR" dirty="0" err="1">
                <a:solidFill>
                  <a:srgbClr val="FFFFFF"/>
                </a:solidFill>
              </a:rPr>
              <a:t>blocksPerGrid</a:t>
            </a:r>
            <a:r>
              <a:rPr lang="en-US" altLang="ko-KR" dirty="0">
                <a:solidFill>
                  <a:srgbClr val="FFFF00"/>
                </a:solidFill>
              </a:rPr>
              <a:t>(16,16,1)</a:t>
            </a:r>
          </a:p>
          <a:p>
            <a:pPr marL="42862" indent="0">
              <a:buNone/>
            </a:pPr>
            <a:r>
              <a:rPr lang="en-US" altLang="ko-KR" dirty="0">
                <a:solidFill>
                  <a:srgbClr val="FFFF00"/>
                </a:solidFill>
              </a:rPr>
              <a:t>dim3 </a:t>
            </a:r>
            <a:r>
              <a:rPr lang="en-US" altLang="ko-KR" dirty="0" err="1">
                <a:solidFill>
                  <a:srgbClr val="FFFFFF"/>
                </a:solidFill>
              </a:rPr>
              <a:t>threadsPerBlock</a:t>
            </a:r>
            <a:r>
              <a:rPr lang="en-US" altLang="ko-KR" dirty="0">
                <a:solidFill>
                  <a:srgbClr val="FFFF00"/>
                </a:solidFill>
              </a:rPr>
              <a:t>(1024,1,1)</a:t>
            </a:r>
          </a:p>
          <a:p>
            <a:pPr marL="42862" indent="0">
              <a:buNone/>
            </a:pPr>
            <a:r>
              <a:rPr lang="en-US" altLang="ko-KR" dirty="0">
                <a:solidFill>
                  <a:srgbClr val="FFFF00"/>
                </a:solidFill>
              </a:rPr>
              <a:t>&lt;&lt;&lt;</a:t>
            </a:r>
            <a:r>
              <a:rPr lang="en-US" altLang="ko-KR" dirty="0" err="1">
                <a:solidFill>
                  <a:srgbClr val="FFFFFF"/>
                </a:solidFill>
              </a:rPr>
              <a:t>blocksPerGrid,threadsPerBlock</a:t>
            </a:r>
            <a:r>
              <a:rPr lang="en-US" altLang="ko-KR" dirty="0">
                <a:solidFill>
                  <a:srgbClr val="FFFF00"/>
                </a:solidFill>
              </a:rPr>
              <a:t>&gt;&gt;&gt;</a:t>
            </a:r>
          </a:p>
          <a:p>
            <a:pPr marL="42862" indent="0">
              <a:buNone/>
            </a:pPr>
            <a:endParaRPr lang="en-US" altLang="ko-KR" dirty="0">
              <a:solidFill>
                <a:srgbClr val="FFFF00"/>
              </a:solidFill>
            </a:endParaRPr>
          </a:p>
          <a:p>
            <a:pPr marL="42862" indent="0">
              <a:buNone/>
            </a:pPr>
            <a:r>
              <a:rPr lang="en-US" altLang="ko-KR" dirty="0">
                <a:solidFill>
                  <a:srgbClr val="FFFF00"/>
                </a:solidFill>
              </a:rPr>
              <a:t>dim3 </a:t>
            </a:r>
            <a:r>
              <a:rPr lang="en-US" altLang="ko-KR" dirty="0">
                <a:solidFill>
                  <a:srgbClr val="FFFFFF"/>
                </a:solidFill>
              </a:rPr>
              <a:t>blocks</a:t>
            </a:r>
            <a:r>
              <a:rPr lang="en-US" altLang="ko-KR" dirty="0">
                <a:solidFill>
                  <a:srgbClr val="FFFF00"/>
                </a:solidFill>
              </a:rPr>
              <a:t>(4096,16,2)</a:t>
            </a:r>
          </a:p>
          <a:p>
            <a:pPr marL="42862" indent="0">
              <a:buNone/>
            </a:pPr>
            <a:r>
              <a:rPr lang="en-US" altLang="ko-KR" dirty="0">
                <a:solidFill>
                  <a:srgbClr val="FFFF00"/>
                </a:solidFill>
              </a:rPr>
              <a:t>dim3 </a:t>
            </a:r>
            <a:r>
              <a:rPr lang="en-US" altLang="ko-KR" dirty="0">
                <a:solidFill>
                  <a:srgbClr val="FFFFFF"/>
                </a:solidFill>
              </a:rPr>
              <a:t>threads </a:t>
            </a:r>
            <a:r>
              <a:rPr lang="en-US" altLang="ko-KR" dirty="0">
                <a:solidFill>
                  <a:srgbClr val="FFFF00"/>
                </a:solidFill>
              </a:rPr>
              <a:t>(256,2,2)</a:t>
            </a:r>
          </a:p>
          <a:p>
            <a:pPr marL="42862" indent="0">
              <a:buNone/>
            </a:pPr>
            <a:r>
              <a:rPr lang="en-US" altLang="ko-KR" dirty="0">
                <a:solidFill>
                  <a:srgbClr val="FFFF00"/>
                </a:solidFill>
              </a:rPr>
              <a:t>&lt;&lt;&lt;</a:t>
            </a:r>
            <a:r>
              <a:rPr lang="en-US" altLang="ko-KR" dirty="0" err="1">
                <a:solidFill>
                  <a:srgbClr val="FFFFFF"/>
                </a:solidFill>
              </a:rPr>
              <a:t>blocks,threads</a:t>
            </a:r>
            <a:r>
              <a:rPr lang="en-US" altLang="ko-KR" dirty="0">
                <a:solidFill>
                  <a:srgbClr val="FFFF00"/>
                </a:solidFill>
              </a:rPr>
              <a:t>&gt;&gt;&gt;</a:t>
            </a:r>
          </a:p>
          <a:p>
            <a:pPr marL="42862" indent="0">
              <a:buNone/>
            </a:pPr>
            <a:endParaRPr lang="en-US" altLang="ko-KR" dirty="0">
              <a:solidFill>
                <a:srgbClr val="FFFF00"/>
              </a:solidFill>
            </a:endParaRPr>
          </a:p>
          <a:p>
            <a:pPr marL="342900" lvl="1" indent="0">
              <a:buNone/>
            </a:pPr>
            <a:endParaRPr lang="ko-KR" altLang="en-US" dirty="0">
              <a:solidFill>
                <a:srgbClr val="FFFF00"/>
              </a:solidFill>
            </a:endParaRPr>
          </a:p>
        </p:txBody>
      </p:sp>
    </p:spTree>
    <p:extLst>
      <p:ext uri="{BB962C8B-B14F-4D97-AF65-F5344CB8AC3E}">
        <p14:creationId xmlns:p14="http://schemas.microsoft.com/office/powerpoint/2010/main" val="184022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Exercise: Execution Configuration</a:t>
            </a:r>
            <a:endParaRPr lang="ko-KR" altLang="en-US" dirty="0"/>
          </a:p>
        </p:txBody>
      </p:sp>
      <p:sp>
        <p:nvSpPr>
          <p:cNvPr id="3" name="내용 개체 틀 2"/>
          <p:cNvSpPr>
            <a:spLocks noGrp="1"/>
          </p:cNvSpPr>
          <p:nvPr>
            <p:ph idx="1"/>
          </p:nvPr>
        </p:nvSpPr>
        <p:spPr/>
        <p:txBody>
          <a:bodyPr>
            <a:normAutofit lnSpcReduction="10000"/>
          </a:bodyPr>
          <a:lstStyle/>
          <a:p>
            <a:r>
              <a:rPr lang="en-US" altLang="ko-KR" dirty="0" err="1">
                <a:solidFill>
                  <a:srgbClr val="FFFF00"/>
                </a:solidFill>
              </a:rPr>
              <a:t>nvc</a:t>
            </a:r>
            <a:r>
              <a:rPr lang="en-US" altLang="ko-KR" dirty="0">
                <a:solidFill>
                  <a:srgbClr val="FFFF00"/>
                </a:solidFill>
              </a:rPr>
              <a:t>++ exec_conf_1d.cu </a:t>
            </a:r>
          </a:p>
          <a:p>
            <a:r>
              <a:rPr lang="en-US" altLang="ko-KR" dirty="0" err="1">
                <a:solidFill>
                  <a:srgbClr val="00B0F0"/>
                </a:solidFill>
              </a:rPr>
              <a:t>nvfortran</a:t>
            </a:r>
            <a:r>
              <a:rPr lang="en-US" altLang="ko-KR" dirty="0">
                <a:solidFill>
                  <a:srgbClr val="00B0F0"/>
                </a:solidFill>
              </a:rPr>
              <a:t> exec_conf_1d.cuf</a:t>
            </a:r>
          </a:p>
          <a:p>
            <a:r>
              <a:rPr lang="en-US" altLang="ko-KR" dirty="0">
                <a:solidFill>
                  <a:srgbClr val="FFFF00"/>
                </a:solidFill>
              </a:rPr>
              <a:t>./</a:t>
            </a:r>
            <a:r>
              <a:rPr lang="en-US" altLang="ko-KR" dirty="0" err="1">
                <a:solidFill>
                  <a:srgbClr val="FFFF00"/>
                </a:solidFill>
              </a:rPr>
              <a:t>a.out</a:t>
            </a:r>
            <a:endParaRPr lang="en-US" altLang="ko-KR" dirty="0">
              <a:solidFill>
                <a:srgbClr val="FFFF00"/>
              </a:solidFill>
            </a:endParaRPr>
          </a:p>
          <a:p>
            <a:r>
              <a:rPr lang="en-US" altLang="ko-KR" dirty="0" err="1">
                <a:solidFill>
                  <a:srgbClr val="FFFF00"/>
                </a:solidFill>
              </a:rPr>
              <a:t>nvcc</a:t>
            </a:r>
            <a:r>
              <a:rPr lang="en-US" altLang="ko-KR" dirty="0">
                <a:solidFill>
                  <a:srgbClr val="FFFF00"/>
                </a:solidFill>
              </a:rPr>
              <a:t> exec_conf_2d.cu</a:t>
            </a:r>
          </a:p>
          <a:p>
            <a:r>
              <a:rPr lang="en-US" altLang="ko-KR" dirty="0" err="1">
                <a:solidFill>
                  <a:srgbClr val="00B0F0"/>
                </a:solidFill>
              </a:rPr>
              <a:t>nvfortran</a:t>
            </a:r>
            <a:r>
              <a:rPr lang="en-US" altLang="ko-KR" dirty="0">
                <a:solidFill>
                  <a:srgbClr val="00B0F0"/>
                </a:solidFill>
              </a:rPr>
              <a:t> exec_conf_2d.cuf</a:t>
            </a:r>
          </a:p>
          <a:p>
            <a:r>
              <a:rPr lang="en-US" altLang="ko-KR" dirty="0">
                <a:solidFill>
                  <a:srgbClr val="FFFF00"/>
                </a:solidFill>
              </a:rPr>
              <a:t>./</a:t>
            </a:r>
            <a:r>
              <a:rPr lang="en-US" altLang="ko-KR" dirty="0" err="1">
                <a:solidFill>
                  <a:srgbClr val="FFFF00"/>
                </a:solidFill>
              </a:rPr>
              <a:t>a.out</a:t>
            </a:r>
            <a:endParaRPr lang="en-US" altLang="ko-KR" dirty="0">
              <a:solidFill>
                <a:srgbClr val="FFFF00"/>
              </a:solidFill>
            </a:endParaRPr>
          </a:p>
          <a:p>
            <a:r>
              <a:rPr lang="en-US" altLang="ko-KR" dirty="0"/>
              <a:t>Run the two programs with different thread and block numbers in the execution configuration.</a:t>
            </a:r>
          </a:p>
        </p:txBody>
      </p:sp>
    </p:spTree>
    <p:extLst>
      <p:ext uri="{BB962C8B-B14F-4D97-AF65-F5344CB8AC3E}">
        <p14:creationId xmlns:p14="http://schemas.microsoft.com/office/powerpoint/2010/main" val="12014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748" y="129617"/>
            <a:ext cx="6172200" cy="857250"/>
          </a:xfrm>
        </p:spPr>
        <p:txBody>
          <a:bodyPr>
            <a:normAutofit/>
          </a:bodyPr>
          <a:lstStyle/>
          <a:p>
            <a:r>
              <a:rPr lang="en-US" dirty="0"/>
              <a:t>NVIDA TESLA H100 SXM5 </a:t>
            </a:r>
          </a:p>
        </p:txBody>
      </p:sp>
      <p:sp>
        <p:nvSpPr>
          <p:cNvPr id="3" name="Content Placeholder 2"/>
          <p:cNvSpPr>
            <a:spLocks noGrp="1"/>
          </p:cNvSpPr>
          <p:nvPr>
            <p:ph idx="1"/>
          </p:nvPr>
        </p:nvSpPr>
        <p:spPr>
          <a:xfrm>
            <a:off x="5220073" y="1275606"/>
            <a:ext cx="3471152" cy="3240360"/>
          </a:xfrm>
        </p:spPr>
        <p:txBody>
          <a:bodyPr>
            <a:normAutofit fontScale="62500" lnSpcReduction="20000"/>
          </a:bodyPr>
          <a:lstStyle/>
          <a:p>
            <a:pPr latinLnBrk="0"/>
            <a:r>
              <a:rPr lang="en-US" dirty="0"/>
              <a:t>Hopper Architecture</a:t>
            </a:r>
          </a:p>
          <a:p>
            <a:pPr latinLnBrk="0"/>
            <a:r>
              <a:rPr lang="en-US" dirty="0"/>
              <a:t>Cores:   16896 FP32+432 Tensor</a:t>
            </a:r>
          </a:p>
          <a:p>
            <a:pPr latinLnBrk="0"/>
            <a:r>
              <a:rPr lang="en-US" dirty="0"/>
              <a:t>Memory: 80 GB HBM3</a:t>
            </a:r>
          </a:p>
          <a:p>
            <a:pPr latinLnBrk="0"/>
            <a:r>
              <a:rPr lang="en-US" dirty="0"/>
              <a:t>4th Gen </a:t>
            </a:r>
            <a:r>
              <a:rPr lang="en-US" dirty="0" err="1"/>
              <a:t>NVLink</a:t>
            </a:r>
            <a:r>
              <a:rPr lang="en-US" dirty="0"/>
              <a:t>: 900 GB/s</a:t>
            </a:r>
          </a:p>
          <a:p>
            <a:pPr latinLnBrk="0"/>
            <a:r>
              <a:rPr lang="en-US" dirty="0"/>
              <a:t>PCIe gen5: 128 GB/s</a:t>
            </a:r>
          </a:p>
          <a:p>
            <a:pPr latinLnBrk="0"/>
            <a:r>
              <a:rPr lang="en-US" dirty="0"/>
              <a:t>Max Power: 700 W</a:t>
            </a:r>
          </a:p>
          <a:p>
            <a:pPr latinLnBrk="0"/>
            <a:endParaRPr lang="en-US" dirty="0"/>
          </a:p>
          <a:p>
            <a:pPr latinLnBrk="0"/>
            <a:r>
              <a:rPr lang="en-US" dirty="0"/>
              <a:t>30 TFLOPS using FP64</a:t>
            </a:r>
          </a:p>
          <a:p>
            <a:pPr latinLnBrk="0"/>
            <a:r>
              <a:rPr lang="en-US" dirty="0"/>
              <a:t>60 TFLOPS using FP32</a:t>
            </a:r>
          </a:p>
          <a:p>
            <a:pPr latinLnBrk="0"/>
            <a:r>
              <a:rPr lang="en-US" dirty="0"/>
              <a:t>120 TFLOPS using FP16</a:t>
            </a:r>
          </a:p>
          <a:p>
            <a:pPr latinLnBrk="0"/>
            <a:r>
              <a:rPr lang="en-US" dirty="0"/>
              <a:t>500 TFLOPS using FP32 Tensor Core</a:t>
            </a:r>
          </a:p>
        </p:txBody>
      </p:sp>
      <p:pic>
        <p:nvPicPr>
          <p:cNvPr id="5" name="Picture 4">
            <a:extLst>
              <a:ext uri="{FF2B5EF4-FFF2-40B4-BE49-F238E27FC236}">
                <a16:creationId xmlns:a16="http://schemas.microsoft.com/office/drawing/2014/main" id="{CF80504D-AA03-B74B-9A04-B294A41B4622}"/>
              </a:ext>
            </a:extLst>
          </p:cNvPr>
          <p:cNvPicPr>
            <a:picLocks noChangeAspect="1"/>
          </p:cNvPicPr>
          <p:nvPr/>
        </p:nvPicPr>
        <p:blipFill>
          <a:blip r:embed="rId2"/>
          <a:stretch>
            <a:fillRect/>
          </a:stretch>
        </p:blipFill>
        <p:spPr>
          <a:xfrm>
            <a:off x="358003" y="1650683"/>
            <a:ext cx="4734367" cy="2189798"/>
          </a:xfrm>
          <a:prstGeom prst="rect">
            <a:avLst/>
          </a:prstGeom>
        </p:spPr>
      </p:pic>
    </p:spTree>
    <p:extLst>
      <p:ext uri="{BB962C8B-B14F-4D97-AF65-F5344CB8AC3E}">
        <p14:creationId xmlns:p14="http://schemas.microsoft.com/office/powerpoint/2010/main" val="420979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51520" y="61868"/>
            <a:ext cx="3682752" cy="857250"/>
          </a:xfrm>
        </p:spPr>
        <p:txBody>
          <a:bodyPr>
            <a:normAutofit fontScale="90000"/>
          </a:bodyPr>
          <a:lstStyle/>
          <a:p>
            <a:r>
              <a:rPr lang="en-US" altLang="ko-KR" dirty="0"/>
              <a:t>Processing flow</a:t>
            </a:r>
            <a:br>
              <a:rPr lang="en-US" altLang="ko-KR" dirty="0"/>
            </a:br>
            <a:endParaRPr lang="ko-KR"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38" y="297034"/>
            <a:ext cx="4392846" cy="424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6B873C68-9657-A44D-AB37-352C59195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0" y="874845"/>
            <a:ext cx="4471414" cy="732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5189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5544108" y="357505"/>
            <a:ext cx="2988332" cy="3222357"/>
          </a:xfrm>
        </p:spPr>
        <p:txBody>
          <a:bodyPr>
            <a:normAutofit fontScale="55000" lnSpcReduction="20000"/>
          </a:bodyPr>
          <a:lstStyle/>
          <a:p>
            <a:pPr marL="0" indent="0">
              <a:buNone/>
            </a:pPr>
            <a:r>
              <a:rPr lang="en-US" altLang="ko-KR" dirty="0"/>
              <a:t>Register</a:t>
            </a:r>
          </a:p>
          <a:p>
            <a:r>
              <a:rPr lang="en-US" altLang="ko-KR" dirty="0"/>
              <a:t>Fastest</a:t>
            </a:r>
          </a:p>
          <a:p>
            <a:r>
              <a:rPr lang="en-US" altLang="ko-KR" dirty="0"/>
              <a:t>Thread scope, thread lifetime</a:t>
            </a:r>
          </a:p>
          <a:p>
            <a:pPr marL="0" indent="0">
              <a:buNone/>
            </a:pPr>
            <a:r>
              <a:rPr lang="en-US" altLang="ko-KR" dirty="0"/>
              <a:t>Local </a:t>
            </a:r>
          </a:p>
          <a:p>
            <a:r>
              <a:rPr lang="en-US" altLang="ko-KR" dirty="0"/>
              <a:t>Does not exist</a:t>
            </a:r>
          </a:p>
          <a:p>
            <a:r>
              <a:rPr lang="en-US" altLang="ko-KR" dirty="0"/>
              <a:t>Abstraction of thread scope</a:t>
            </a:r>
          </a:p>
          <a:p>
            <a:pPr marL="0" indent="0">
              <a:buNone/>
            </a:pPr>
            <a:endParaRPr lang="en-US" altLang="ko-KR" dirty="0"/>
          </a:p>
          <a:p>
            <a:pPr marL="0" indent="0">
              <a:buNone/>
            </a:pPr>
            <a:r>
              <a:rPr lang="en-US" altLang="ko-KR" dirty="0"/>
              <a:t>Global memory</a:t>
            </a:r>
          </a:p>
          <a:p>
            <a:r>
              <a:rPr lang="en-US" altLang="ko-KR" dirty="0"/>
              <a:t>Implemented in DRAM</a:t>
            </a:r>
          </a:p>
          <a:p>
            <a:r>
              <a:rPr lang="en-US" altLang="ko-KR" dirty="0"/>
              <a:t>High-access latency: 400-800 cycles</a:t>
            </a:r>
          </a:p>
          <a:p>
            <a:r>
              <a:rPr lang="en-US" altLang="ko-KR" dirty="0"/>
              <a:t>Finite bandwidth: 1555GB/sec for A100</a:t>
            </a:r>
          </a:p>
          <a:p>
            <a:r>
              <a:rPr lang="en-US" altLang="ko-KR" dirty="0"/>
              <a:t>Potential of traffic congestion</a:t>
            </a:r>
          </a:p>
          <a:p>
            <a:r>
              <a:rPr lang="en-US" altLang="ko-KR" dirty="0"/>
              <a:t>Grid scope, application lifetime</a:t>
            </a:r>
          </a:p>
        </p:txBody>
      </p:sp>
      <p:pic>
        <p:nvPicPr>
          <p:cNvPr id="4" name="Picture 2" descr="http://3dgep.com/wp-content/uploads/2011/11/CUDA-memory-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7494"/>
            <a:ext cx="4212468" cy="466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871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0FEE-D864-3743-B0BB-97A5819DAEE0}"/>
              </a:ext>
            </a:extLst>
          </p:cNvPr>
          <p:cNvSpPr>
            <a:spLocks noGrp="1"/>
          </p:cNvSpPr>
          <p:nvPr>
            <p:ph type="title"/>
          </p:nvPr>
        </p:nvSpPr>
        <p:spPr/>
        <p:txBody>
          <a:bodyPr>
            <a:normAutofit/>
          </a:bodyPr>
          <a:lstStyle/>
          <a:p>
            <a:r>
              <a:rPr lang="en-US" dirty="0"/>
              <a:t>allocate/deallocate memory on the device</a:t>
            </a:r>
          </a:p>
        </p:txBody>
      </p:sp>
      <p:sp>
        <p:nvSpPr>
          <p:cNvPr id="3" name="Content Placeholder 2">
            <a:extLst>
              <a:ext uri="{FF2B5EF4-FFF2-40B4-BE49-F238E27FC236}">
                <a16:creationId xmlns:a16="http://schemas.microsoft.com/office/drawing/2014/main" id="{7F2CF1C0-C295-C446-8F19-E5867F6B3672}"/>
              </a:ext>
            </a:extLst>
          </p:cNvPr>
          <p:cNvSpPr>
            <a:spLocks noGrp="1"/>
          </p:cNvSpPr>
          <p:nvPr>
            <p:ph idx="1"/>
          </p:nvPr>
        </p:nvSpPr>
        <p:spPr>
          <a:xfrm>
            <a:off x="457200" y="1200151"/>
            <a:ext cx="8435280" cy="3394472"/>
          </a:xfrm>
        </p:spPr>
        <p:txBody>
          <a:bodyPr/>
          <a:lstStyle/>
          <a:p>
            <a:r>
              <a:rPr lang="en-US" sz="2000" dirty="0" err="1"/>
              <a:t>cudaMalloc</a:t>
            </a:r>
            <a:r>
              <a:rPr lang="en-US" sz="2000" dirty="0"/>
              <a:t> (  void** </a:t>
            </a:r>
            <a:r>
              <a:rPr lang="en-US" sz="2000" dirty="0" err="1"/>
              <a:t>devPtr</a:t>
            </a:r>
            <a:r>
              <a:rPr lang="en-US" sz="2000" dirty="0"/>
              <a:t>, </a:t>
            </a:r>
            <a:r>
              <a:rPr lang="en-US" sz="2000" dirty="0" err="1"/>
              <a:t>size_t</a:t>
            </a:r>
            <a:r>
              <a:rPr lang="en-US" sz="2000" dirty="0"/>
              <a:t> size )</a:t>
            </a:r>
          </a:p>
          <a:p>
            <a:endParaRPr lang="en-US" sz="2000" dirty="0"/>
          </a:p>
          <a:p>
            <a:r>
              <a:rPr lang="en-US" sz="2000" dirty="0" err="1"/>
              <a:t>cudaMallocManaged</a:t>
            </a:r>
            <a:r>
              <a:rPr lang="en-US" sz="2000" dirty="0"/>
              <a:t> ( void** </a:t>
            </a:r>
            <a:r>
              <a:rPr lang="en-US" sz="2000" dirty="0" err="1"/>
              <a:t>devPtr</a:t>
            </a:r>
            <a:r>
              <a:rPr lang="en-US" sz="2000" dirty="0"/>
              <a:t>, </a:t>
            </a:r>
            <a:r>
              <a:rPr lang="en-US" sz="2000" dirty="0" err="1"/>
              <a:t>size_t</a:t>
            </a:r>
            <a:r>
              <a:rPr lang="en-US" sz="2000" dirty="0"/>
              <a:t> size, unsigned </a:t>
            </a:r>
            <a:r>
              <a:rPr lang="en-US" sz="2000" dirty="0" err="1"/>
              <a:t>int</a:t>
            </a:r>
            <a:r>
              <a:rPr lang="en-US" sz="2000" dirty="0"/>
              <a:t> flags = </a:t>
            </a:r>
            <a:r>
              <a:rPr lang="en-US" sz="2000" dirty="0" err="1"/>
              <a:t>cudaMemAttachGlobal</a:t>
            </a:r>
            <a:r>
              <a:rPr lang="en-US" sz="2000" dirty="0"/>
              <a:t> )</a:t>
            </a:r>
          </a:p>
          <a:p>
            <a:endParaRPr lang="en-US" sz="2000" dirty="0"/>
          </a:p>
          <a:p>
            <a:r>
              <a:rPr lang="en-US" sz="2000" dirty="0" err="1"/>
              <a:t>cudaFree</a:t>
            </a:r>
            <a:r>
              <a:rPr lang="en-US" sz="2000" dirty="0"/>
              <a:t> ( void* </a:t>
            </a:r>
            <a:r>
              <a:rPr lang="en-US" sz="2000" dirty="0" err="1"/>
              <a:t>devPtr</a:t>
            </a:r>
            <a:r>
              <a:rPr lang="en-US" sz="2000" dirty="0"/>
              <a:t> )</a:t>
            </a:r>
          </a:p>
        </p:txBody>
      </p:sp>
    </p:spTree>
    <p:extLst>
      <p:ext uri="{BB962C8B-B14F-4D97-AF65-F5344CB8AC3E}">
        <p14:creationId xmlns:p14="http://schemas.microsoft.com/office/powerpoint/2010/main" val="3782424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0FEE-D864-3743-B0BB-97A5819DAEE0}"/>
              </a:ext>
            </a:extLst>
          </p:cNvPr>
          <p:cNvSpPr>
            <a:spLocks noGrp="1"/>
          </p:cNvSpPr>
          <p:nvPr>
            <p:ph type="title"/>
          </p:nvPr>
        </p:nvSpPr>
        <p:spPr/>
        <p:txBody>
          <a:bodyPr/>
          <a:lstStyle/>
          <a:p>
            <a:r>
              <a:rPr lang="en-US" dirty="0"/>
              <a:t>Data copy between host and device</a:t>
            </a:r>
          </a:p>
        </p:txBody>
      </p:sp>
      <p:sp>
        <p:nvSpPr>
          <p:cNvPr id="3" name="Content Placeholder 2">
            <a:extLst>
              <a:ext uri="{FF2B5EF4-FFF2-40B4-BE49-F238E27FC236}">
                <a16:creationId xmlns:a16="http://schemas.microsoft.com/office/drawing/2014/main" id="{7F2CF1C0-C295-C446-8F19-E5867F6B3672}"/>
              </a:ext>
            </a:extLst>
          </p:cNvPr>
          <p:cNvSpPr>
            <a:spLocks noGrp="1"/>
          </p:cNvSpPr>
          <p:nvPr>
            <p:ph idx="1"/>
          </p:nvPr>
        </p:nvSpPr>
        <p:spPr>
          <a:xfrm>
            <a:off x="457200" y="1200151"/>
            <a:ext cx="8435280" cy="3394472"/>
          </a:xfrm>
        </p:spPr>
        <p:txBody>
          <a:bodyPr/>
          <a:lstStyle/>
          <a:p>
            <a:r>
              <a:rPr lang="en-US" sz="2000" dirty="0" err="1">
                <a:solidFill>
                  <a:srgbClr val="00B0F0"/>
                </a:solidFill>
              </a:rPr>
              <a:t>cudaMemcpy</a:t>
            </a:r>
            <a:r>
              <a:rPr lang="en-US" sz="2000" dirty="0"/>
              <a:t> ( void* </a:t>
            </a:r>
            <a:r>
              <a:rPr lang="en-US" sz="2000" dirty="0" err="1"/>
              <a:t>dst</a:t>
            </a:r>
            <a:r>
              <a:rPr lang="en-US" sz="2000" dirty="0"/>
              <a:t>, </a:t>
            </a:r>
            <a:r>
              <a:rPr lang="en-US" sz="2000" dirty="0" err="1"/>
              <a:t>const</a:t>
            </a:r>
            <a:r>
              <a:rPr lang="en-US" sz="2000" dirty="0"/>
              <a:t> void* </a:t>
            </a:r>
            <a:r>
              <a:rPr lang="en-US" sz="2000" dirty="0" err="1"/>
              <a:t>src</a:t>
            </a:r>
            <a:r>
              <a:rPr lang="en-US" sz="2000" dirty="0"/>
              <a:t>, </a:t>
            </a:r>
            <a:r>
              <a:rPr lang="en-US" sz="2000" dirty="0" err="1"/>
              <a:t>size_t</a:t>
            </a:r>
            <a:r>
              <a:rPr lang="en-US" sz="2000" dirty="0"/>
              <a:t> count, </a:t>
            </a:r>
            <a:r>
              <a:rPr lang="en-US" sz="2000" dirty="0" err="1"/>
              <a:t>cudaMemcpyKind</a:t>
            </a:r>
            <a:r>
              <a:rPr lang="en-US" sz="2000" dirty="0"/>
              <a:t> kind );</a:t>
            </a:r>
          </a:p>
          <a:p>
            <a:r>
              <a:rPr lang="en-US" sz="2000" dirty="0" err="1"/>
              <a:t>cudaMemcpyKind</a:t>
            </a:r>
            <a:r>
              <a:rPr lang="en-US" sz="2000" dirty="0"/>
              <a:t>	</a:t>
            </a:r>
          </a:p>
          <a:p>
            <a:pPr lvl="1"/>
            <a:r>
              <a:rPr lang="en-US" sz="1700" dirty="0" err="1"/>
              <a:t>cudaMemcpyHostToHost</a:t>
            </a:r>
            <a:endParaRPr lang="en-US" sz="1700" dirty="0"/>
          </a:p>
          <a:p>
            <a:pPr lvl="1"/>
            <a:r>
              <a:rPr lang="en-US" sz="1700" dirty="0" err="1">
                <a:solidFill>
                  <a:srgbClr val="00B0F0"/>
                </a:solidFill>
              </a:rPr>
              <a:t>cudaMemcpyHostToDevice</a:t>
            </a:r>
            <a:endParaRPr lang="en-US" sz="1700" dirty="0">
              <a:solidFill>
                <a:srgbClr val="00B0F0"/>
              </a:solidFill>
            </a:endParaRPr>
          </a:p>
          <a:p>
            <a:pPr lvl="1"/>
            <a:r>
              <a:rPr lang="en-US" sz="1700" dirty="0" err="1">
                <a:solidFill>
                  <a:srgbClr val="00B0F0"/>
                </a:solidFill>
              </a:rPr>
              <a:t>cudaMemcpyDeviceToHost</a:t>
            </a:r>
            <a:endParaRPr lang="en-US" sz="1700" dirty="0">
              <a:solidFill>
                <a:srgbClr val="00B0F0"/>
              </a:solidFill>
            </a:endParaRPr>
          </a:p>
          <a:p>
            <a:pPr lvl="1"/>
            <a:r>
              <a:rPr lang="en-US" sz="1700" dirty="0" err="1"/>
              <a:t>cudaMemcpyDeviceToDevice</a:t>
            </a:r>
            <a:endParaRPr lang="en-US" sz="1700" dirty="0"/>
          </a:p>
          <a:p>
            <a:pPr lvl="1"/>
            <a:r>
              <a:rPr lang="en-US" sz="1700" dirty="0" err="1"/>
              <a:t>cudaMemcpyDefault</a:t>
            </a:r>
            <a:endParaRPr lang="en-US" sz="1700" dirty="0"/>
          </a:p>
          <a:p>
            <a:pPr marL="342900" lvl="1" indent="0">
              <a:buNone/>
            </a:pPr>
            <a:br>
              <a:rPr lang="en-US" sz="1700" dirty="0"/>
            </a:br>
            <a:endParaRPr lang="en-US" sz="1700" dirty="0"/>
          </a:p>
          <a:p>
            <a:pPr lvl="1"/>
            <a:endParaRPr lang="en-US" sz="1700" dirty="0"/>
          </a:p>
          <a:p>
            <a:pPr lvl="1"/>
            <a:endParaRPr lang="en-US" sz="1700" dirty="0"/>
          </a:p>
          <a:p>
            <a:pPr lvl="1"/>
            <a:endParaRPr lang="en-US" sz="1700" dirty="0"/>
          </a:p>
        </p:txBody>
      </p:sp>
    </p:spTree>
    <p:extLst>
      <p:ext uri="{BB962C8B-B14F-4D97-AF65-F5344CB8AC3E}">
        <p14:creationId xmlns:p14="http://schemas.microsoft.com/office/powerpoint/2010/main" val="3192140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pic>
        <p:nvPicPr>
          <p:cNvPr id="4" name="내용 개체 틀 3" descr="화면 캡처"/>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507" y="205979"/>
            <a:ext cx="9000262" cy="4993168"/>
          </a:xfrm>
        </p:spPr>
      </p:pic>
    </p:spTree>
    <p:extLst>
      <p:ext uri="{BB962C8B-B14F-4D97-AF65-F5344CB8AC3E}">
        <p14:creationId xmlns:p14="http://schemas.microsoft.com/office/powerpoint/2010/main" val="1165474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Exercise 3: Vector sum</a:t>
            </a:r>
            <a:endParaRPr lang="ko-KR" altLang="en-US" dirty="0"/>
          </a:p>
        </p:txBody>
      </p:sp>
      <mc:AlternateContent xmlns:mc="http://schemas.openxmlformats.org/markup-compatibility/2006">
        <mc:Choice xmlns:a14="http://schemas.microsoft.com/office/drawing/2010/main" Requires="a14">
          <p:sp>
            <p:nvSpPr>
              <p:cNvPr id="3" name="내용 개체 틀 2"/>
              <p:cNvSpPr>
                <a:spLocks noGrp="1"/>
              </p:cNvSpPr>
              <p:nvPr>
                <p:ph idx="1"/>
              </p:nvPr>
            </p:nvSpPr>
            <p:spPr/>
            <p:txBody>
              <a:bodyPr>
                <a:noAutofit/>
              </a:bodyPr>
              <a:lstStyle/>
              <a:p>
                <a:pPr marL="0" indent="0">
                  <a:buNone/>
                </a:pPr>
                <a:endParaRPr lang="en-US" altLang="ko-KR" sz="1500" dirty="0"/>
              </a:p>
              <a:p>
                <a:pPr marL="0" indent="0">
                  <a:buNone/>
                </a:pPr>
                <a14:m>
                  <m:oMathPara xmlns:m="http://schemas.openxmlformats.org/officeDocument/2006/math">
                    <m:oMathParaPr>
                      <m:jc m:val="centerGroup"/>
                    </m:oMathParaPr>
                    <m:oMath xmlns:m="http://schemas.openxmlformats.org/officeDocument/2006/math">
                      <m:sSub>
                        <m:sSubPr>
                          <m:ctrlPr>
                            <a:rPr lang="en-US" altLang="ko-KR" sz="1600" i="1" smtClean="0">
                              <a:latin typeface="Cambria Math" panose="02040503050406030204" pitchFamily="18" charset="0"/>
                            </a:rPr>
                          </m:ctrlPr>
                        </m:sSubPr>
                        <m:e>
                          <m:r>
                            <a:rPr lang="en-US" altLang="ko-KR" sz="1600" b="0" i="1" smtClean="0">
                              <a:latin typeface="Cambria Math" panose="02040503050406030204" pitchFamily="18" charset="0"/>
                            </a:rPr>
                            <m:t>𝑐</m:t>
                          </m:r>
                        </m:e>
                        <m:sub>
                          <m:r>
                            <a:rPr lang="en-US" altLang="ko-KR" sz="1600" i="1">
                              <a:latin typeface="Cambria Math" panose="02040503050406030204" pitchFamily="18" charset="0"/>
                            </a:rPr>
                            <m:t>𝑖</m:t>
                          </m:r>
                        </m:sub>
                      </m:sSub>
                      <m:r>
                        <a:rPr lang="en-US" altLang="ko-KR" sz="1600" i="1">
                          <a:latin typeface="Cambria Math" panose="02040503050406030204" pitchFamily="18" charset="0"/>
                        </a:rPr>
                        <m:t>=</m:t>
                      </m:r>
                      <m:sSub>
                        <m:sSubPr>
                          <m:ctrlPr>
                            <a:rPr lang="en-US" altLang="ko-KR" sz="1600" i="1">
                              <a:latin typeface="Cambria Math" panose="02040503050406030204" pitchFamily="18" charset="0"/>
                            </a:rPr>
                          </m:ctrlPr>
                        </m:sSubPr>
                        <m:e>
                          <m:r>
                            <a:rPr lang="en-US" altLang="ko-KR" sz="1600" b="0" i="1" smtClean="0">
                              <a:latin typeface="Cambria Math" panose="02040503050406030204" pitchFamily="18" charset="0"/>
                            </a:rPr>
                            <m:t>𝑎</m:t>
                          </m:r>
                        </m:e>
                        <m:sub>
                          <m:r>
                            <a:rPr lang="en-US" altLang="ko-KR" sz="1600" i="1">
                              <a:latin typeface="Cambria Math" panose="02040503050406030204" pitchFamily="18" charset="0"/>
                            </a:rPr>
                            <m:t>𝑖</m:t>
                          </m:r>
                        </m:sub>
                      </m:sSub>
                      <m:r>
                        <a:rPr lang="en-US" altLang="ko-KR" sz="1600" i="1">
                          <a:latin typeface="Cambria Math" panose="02040503050406030204" pitchFamily="18" charset="0"/>
                        </a:rPr>
                        <m:t>+</m:t>
                      </m:r>
                      <m:sSub>
                        <m:sSubPr>
                          <m:ctrlPr>
                            <a:rPr lang="en-US" altLang="ko-KR" sz="1600" i="1">
                              <a:latin typeface="Cambria Math" panose="02040503050406030204" pitchFamily="18" charset="0"/>
                            </a:rPr>
                          </m:ctrlPr>
                        </m:sSubPr>
                        <m:e>
                          <m:r>
                            <a:rPr lang="en-US" altLang="ko-KR" sz="1600" b="0" i="1" smtClean="0">
                              <a:latin typeface="Cambria Math" panose="02040503050406030204" pitchFamily="18" charset="0"/>
                            </a:rPr>
                            <m:t>𝑏</m:t>
                          </m:r>
                        </m:e>
                        <m:sub>
                          <m:r>
                            <a:rPr lang="en-US" altLang="ko-KR" sz="1600" i="1">
                              <a:latin typeface="Cambria Math" panose="02040503050406030204" pitchFamily="18" charset="0"/>
                            </a:rPr>
                            <m:t>𝑖</m:t>
                          </m:r>
                        </m:sub>
                      </m:sSub>
                    </m:oMath>
                  </m:oMathPara>
                </a14:m>
                <a:endParaRPr lang="en-US" altLang="ko-KR" sz="1500" dirty="0"/>
              </a:p>
              <a:p>
                <a:pPr marL="0" indent="0">
                  <a:buNone/>
                </a:pPr>
                <a:endParaRPr lang="en-US" altLang="ko-KR" sz="1500" dirty="0"/>
              </a:p>
              <a:p>
                <a:pPr marL="0" indent="0">
                  <a:buNone/>
                </a:pPr>
                <a:r>
                  <a:rPr lang="en-US" altLang="ko-KR" sz="1500" dirty="0" err="1"/>
                  <a:t>nvc</a:t>
                </a:r>
                <a:r>
                  <a:rPr lang="en-US" altLang="ko-KR" sz="1500" dirty="0"/>
                  <a:t>++ </a:t>
                </a:r>
                <a:r>
                  <a:rPr lang="en-US" altLang="ko-KR" sz="1500" dirty="0" err="1"/>
                  <a:t>vector_addition.c</a:t>
                </a:r>
                <a:r>
                  <a:rPr lang="en-US" altLang="ko-KR" sz="1500" dirty="0"/>
                  <a:t> </a:t>
                </a:r>
              </a:p>
              <a:p>
                <a:pPr marL="0" indent="0">
                  <a:buNone/>
                </a:pPr>
                <a:r>
                  <a:rPr lang="en-US" altLang="ko-KR" sz="1500" dirty="0" err="1"/>
                  <a:t>nvfortran</a:t>
                </a:r>
                <a:r>
                  <a:rPr lang="en-US" altLang="ko-KR" sz="1500" dirty="0"/>
                  <a:t>  vector_addition.f90</a:t>
                </a:r>
              </a:p>
              <a:p>
                <a:pPr marL="0" indent="0">
                  <a:buNone/>
                </a:pPr>
                <a:r>
                  <a:rPr lang="en-US" altLang="ko-KR" sz="1500" dirty="0" err="1"/>
                  <a:t>nvc</a:t>
                </a:r>
                <a:r>
                  <a:rPr lang="en-US" altLang="ko-KR" sz="1500" dirty="0"/>
                  <a:t>++ -</a:t>
                </a:r>
                <a:r>
                  <a:rPr lang="en-US" altLang="ko-KR" sz="1500" dirty="0" err="1"/>
                  <a:t>gpu</a:t>
                </a:r>
                <a:r>
                  <a:rPr lang="en-US" altLang="ko-KR" sz="1500" dirty="0"/>
                  <a:t>=cc80 -</a:t>
                </a:r>
                <a:r>
                  <a:rPr lang="en-US" altLang="ko-KR" sz="1500" dirty="0" err="1"/>
                  <a:t>gpu</a:t>
                </a:r>
                <a:r>
                  <a:rPr lang="en-US" altLang="ko-KR" sz="1500" dirty="0"/>
                  <a:t>=</a:t>
                </a:r>
                <a:r>
                  <a:rPr lang="en-US" altLang="ko-KR" sz="1500" dirty="0" err="1"/>
                  <a:t>ptxinfo</a:t>
                </a:r>
                <a:r>
                  <a:rPr lang="en-US" altLang="ko-KR" sz="1500" dirty="0"/>
                  <a:t> </a:t>
                </a:r>
                <a:r>
                  <a:rPr lang="en-US" altLang="ko-KR" sz="1500" dirty="0" err="1"/>
                  <a:t>vector_addition.cu</a:t>
                </a:r>
                <a:r>
                  <a:rPr lang="en-US" altLang="ko-KR" sz="1500" dirty="0"/>
                  <a:t> –o </a:t>
                </a:r>
                <a:r>
                  <a:rPr lang="en-US" altLang="ko-KR" sz="1500" dirty="0" err="1"/>
                  <a:t>vector_addition_comm</a:t>
                </a:r>
                <a:endParaRPr lang="en-US" altLang="ko-KR" sz="1500" dirty="0"/>
              </a:p>
              <a:p>
                <a:pPr marL="0" indent="0">
                  <a:buNone/>
                </a:pPr>
                <a:r>
                  <a:rPr lang="en-US" altLang="ko-KR" sz="1500" dirty="0" err="1">
                    <a:solidFill>
                      <a:srgbClr val="00B0F0"/>
                    </a:solidFill>
                  </a:rPr>
                  <a:t>nsys</a:t>
                </a:r>
                <a:r>
                  <a:rPr lang="en-US" altLang="ko-KR" sz="1500" dirty="0">
                    <a:solidFill>
                      <a:srgbClr val="00B0F0"/>
                    </a:solidFill>
                  </a:rPr>
                  <a:t> profile </a:t>
                </a:r>
                <a:r>
                  <a:rPr lang="en-US" altLang="ko-KR" sz="1500" dirty="0" err="1">
                    <a:solidFill>
                      <a:srgbClr val="00B0F0"/>
                    </a:solidFill>
                  </a:rPr>
                  <a:t>vecadd_comm</a:t>
                </a:r>
                <a:r>
                  <a:rPr lang="en-US" altLang="ko-KR" sz="1500" dirty="0">
                    <a:solidFill>
                      <a:srgbClr val="00B0F0"/>
                    </a:solidFill>
                  </a:rPr>
                  <a:t> –stats=true ./</a:t>
                </a:r>
                <a:r>
                  <a:rPr lang="en-US" altLang="ko-KR" sz="1500" dirty="0" err="1">
                    <a:solidFill>
                      <a:srgbClr val="00B0F0"/>
                    </a:solidFill>
                  </a:rPr>
                  <a:t>vector_addition_comm</a:t>
                </a:r>
                <a:endParaRPr lang="en-US" altLang="ko-KR" sz="1500" dirty="0">
                  <a:solidFill>
                    <a:srgbClr val="00B0F0"/>
                  </a:solidFill>
                </a:endParaRPr>
              </a:p>
              <a:p>
                <a:pPr marL="0" indent="0">
                  <a:buNone/>
                </a:pPr>
                <a:r>
                  <a:rPr lang="en-US" altLang="ko-KR" sz="1500" dirty="0" err="1"/>
                  <a:t>nvc</a:t>
                </a:r>
                <a:r>
                  <a:rPr lang="en-US" altLang="ko-KR" sz="1500" dirty="0"/>
                  <a:t>++ -</a:t>
                </a:r>
                <a:r>
                  <a:rPr lang="en-US" altLang="ko-KR" sz="1500" dirty="0" err="1"/>
                  <a:t>gpu</a:t>
                </a:r>
                <a:r>
                  <a:rPr lang="en-US" altLang="ko-KR" sz="1500" dirty="0"/>
                  <a:t>=cc80 –</a:t>
                </a:r>
                <a:r>
                  <a:rPr lang="en-US" altLang="ko-KR" sz="1500" dirty="0" err="1"/>
                  <a:t>gpu</a:t>
                </a:r>
                <a:r>
                  <a:rPr lang="en-US" altLang="ko-KR" sz="1500" dirty="0"/>
                  <a:t>=</a:t>
                </a:r>
                <a:r>
                  <a:rPr lang="en-US" altLang="ko-KR" sz="1500" dirty="0" err="1"/>
                  <a:t>ptxinfo</a:t>
                </a:r>
                <a:r>
                  <a:rPr lang="en-US" altLang="ko-KR" sz="1500" dirty="0"/>
                  <a:t> </a:t>
                </a:r>
                <a:r>
                  <a:rPr lang="en-US" altLang="ko-KR" sz="1500" dirty="0" err="1"/>
                  <a:t>vector_addition_unmem.cu</a:t>
                </a:r>
                <a:r>
                  <a:rPr lang="en-US" altLang="ko-KR" sz="1500" dirty="0"/>
                  <a:t> –o </a:t>
                </a:r>
                <a:r>
                  <a:rPr lang="en-US" altLang="ko-KR" sz="1500" dirty="0" err="1"/>
                  <a:t>vector_addition_unmem</a:t>
                </a:r>
                <a:endParaRPr lang="en-US" altLang="ko-KR" sz="1500" dirty="0"/>
              </a:p>
              <a:p>
                <a:pPr marL="0" indent="0">
                  <a:buNone/>
                </a:pPr>
                <a:r>
                  <a:rPr lang="en-US" altLang="ko-KR" sz="1500" dirty="0" err="1">
                    <a:solidFill>
                      <a:srgbClr val="00B0F0"/>
                    </a:solidFill>
                  </a:rPr>
                  <a:t>nsys</a:t>
                </a:r>
                <a:r>
                  <a:rPr lang="en-US" altLang="ko-KR" sz="1500" dirty="0">
                    <a:solidFill>
                      <a:srgbClr val="00B0F0"/>
                    </a:solidFill>
                  </a:rPr>
                  <a:t> profile </a:t>
                </a:r>
                <a:r>
                  <a:rPr lang="en-US" altLang="ko-KR" sz="1500" dirty="0" err="1">
                    <a:solidFill>
                      <a:srgbClr val="00B0F0"/>
                    </a:solidFill>
                  </a:rPr>
                  <a:t>vecadd_unmem</a:t>
                </a:r>
                <a:r>
                  <a:rPr lang="en-US" altLang="ko-KR" sz="1500" dirty="0">
                    <a:solidFill>
                      <a:srgbClr val="00B0F0"/>
                    </a:solidFill>
                  </a:rPr>
                  <a:t> –stats=true ./</a:t>
                </a:r>
                <a:r>
                  <a:rPr lang="en-US" altLang="ko-KR" sz="1500" dirty="0" err="1">
                    <a:solidFill>
                      <a:srgbClr val="00B0F0"/>
                    </a:solidFill>
                  </a:rPr>
                  <a:t>vector_addition_unmem</a:t>
                </a:r>
                <a:endParaRPr lang="en-US" altLang="ko-KR" sz="1500" dirty="0">
                  <a:solidFill>
                    <a:srgbClr val="00B0F0"/>
                  </a:solidFill>
                </a:endParaRPr>
              </a:p>
              <a:p>
                <a:pPr marL="0" indent="0">
                  <a:buNone/>
                </a:pPr>
                <a:r>
                  <a:rPr lang="en-US" altLang="ko-KR" sz="1500" dirty="0" err="1"/>
                  <a:t>nvfortran</a:t>
                </a:r>
                <a:r>
                  <a:rPr lang="en-US" altLang="ko-KR" sz="1500" dirty="0"/>
                  <a:t> </a:t>
                </a:r>
                <a:r>
                  <a:rPr lang="en-US" altLang="ko-KR" sz="1500" dirty="0" err="1"/>
                  <a:t>vector_addition.cuf</a:t>
                </a:r>
                <a:endParaRPr lang="en-US" altLang="ko-KR" sz="1500" dirty="0"/>
              </a:p>
              <a:p>
                <a:pPr marL="0" indent="0">
                  <a:buNone/>
                </a:pPr>
                <a:r>
                  <a:rPr lang="en-US" altLang="ko-KR" sz="1500" dirty="0" err="1"/>
                  <a:t>nvfortran</a:t>
                </a:r>
                <a:r>
                  <a:rPr lang="en-US" altLang="ko-KR" sz="1500" dirty="0"/>
                  <a:t> </a:t>
                </a:r>
                <a:r>
                  <a:rPr lang="en-US" altLang="ko-KR" sz="1500" dirty="0" err="1"/>
                  <a:t>vector_addition.unmem.cuf</a:t>
                </a:r>
                <a:endParaRPr lang="en-US" altLang="ko-KR" sz="1500" dirty="0"/>
              </a:p>
            </p:txBody>
          </p:sp>
        </mc:Choice>
        <mc:Fallback>
          <p:sp>
            <p:nvSpPr>
              <p:cNvPr id="3" name="내용 개체 틀 2"/>
              <p:cNvSpPr>
                <a:spLocks noGrp="1" noRot="1" noChangeAspect="1" noMove="1" noResize="1" noEditPoints="1" noAdjustHandles="1" noChangeArrowheads="1" noChangeShapeType="1" noTextEdit="1"/>
              </p:cNvSpPr>
              <p:nvPr>
                <p:ph idx="1"/>
              </p:nvPr>
            </p:nvSpPr>
            <p:spPr>
              <a:blipFill>
                <a:blip r:embed="rId2"/>
                <a:stretch>
                  <a:fillRect l="-309"/>
                </a:stretch>
              </a:blipFill>
            </p:spPr>
            <p:txBody>
              <a:bodyPr/>
              <a:lstStyle/>
              <a:p>
                <a:r>
                  <a:rPr lang="en-KR">
                    <a:noFill/>
                  </a:rPr>
                  <a:t> </a:t>
                </a:r>
              </a:p>
            </p:txBody>
          </p:sp>
        </mc:Fallback>
      </mc:AlternateContent>
    </p:spTree>
    <p:extLst>
      <p:ext uri="{BB962C8B-B14F-4D97-AF65-F5344CB8AC3E}">
        <p14:creationId xmlns:p14="http://schemas.microsoft.com/office/powerpoint/2010/main" val="1659383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Exercise: Dot-Product</a:t>
            </a:r>
            <a:endParaRPr lang="ko-KR" altLang="en-US" dirty="0"/>
          </a:p>
        </p:txBody>
      </p:sp>
      <mc:AlternateContent xmlns:mc="http://schemas.openxmlformats.org/markup-compatibility/2006">
        <mc:Choice xmlns:a14="http://schemas.microsoft.com/office/drawing/2010/main" Requires="a14">
          <p:sp>
            <p:nvSpPr>
              <p:cNvPr id="3" name="내용 개체 틀 2"/>
              <p:cNvSpPr>
                <a:spLocks noGrp="1"/>
              </p:cNvSpPr>
              <p:nvPr>
                <p:ph idx="1"/>
              </p:nvPr>
            </p:nvSpPr>
            <p:spPr>
              <a:xfrm>
                <a:off x="457200" y="987574"/>
                <a:ext cx="8229600" cy="3874292"/>
              </a:xfrm>
            </p:spPr>
            <p:txBody>
              <a:bodyPr>
                <a:noAutofit/>
              </a:bodyPr>
              <a:lstStyle/>
              <a:p>
                <a:pPr marL="0" indent="0">
                  <a:buNone/>
                </a:pPr>
                <a:endParaRPr lang="en-US" altLang="ko-KR" sz="2000" dirty="0"/>
              </a:p>
              <a:p>
                <a:pPr marL="0" indent="0">
                  <a:buNone/>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𝑐</m:t>
                      </m:r>
                      <m:r>
                        <a:rPr lang="en-US" altLang="ko-KR" sz="2000" b="0" i="1" smtClean="0">
                          <a:latin typeface="Cambria Math" panose="02040503050406030204" pitchFamily="18" charset="0"/>
                        </a:rPr>
                        <m:t>=</m:t>
                      </m:r>
                      <m:nary>
                        <m:naryPr>
                          <m:chr m:val="∑"/>
                          <m:ctrlPr>
                            <a:rPr lang="en-US" altLang="ko-KR" sz="2000" b="0" i="1" smtClean="0">
                              <a:latin typeface="Cambria Math" panose="02040503050406030204" pitchFamily="18" charset="0"/>
                            </a:rPr>
                          </m:ctrlPr>
                        </m:naryPr>
                        <m:sub>
                          <m:r>
                            <m:rPr>
                              <m:brk m:alnAt="23"/>
                            </m:rPr>
                            <a:rPr lang="en-US" altLang="ko-KR" sz="2000" b="0" i="1" smtClean="0">
                              <a:latin typeface="Cambria Math" panose="02040503050406030204" pitchFamily="18" charset="0"/>
                            </a:rPr>
                            <m:t>𝑖</m:t>
                          </m:r>
                          <m:r>
                            <a:rPr lang="en-US" altLang="ko-KR" sz="2000" b="0" i="1" smtClean="0">
                              <a:latin typeface="Cambria Math" panose="02040503050406030204" pitchFamily="18" charset="0"/>
                            </a:rPr>
                            <m:t>=0</m:t>
                          </m:r>
                        </m:sub>
                        <m:sup>
                          <m:r>
                            <a:rPr lang="en-US" altLang="ko-KR" sz="2000" b="0" i="1" smtClean="0">
                              <a:latin typeface="Cambria Math" panose="02040503050406030204" pitchFamily="18" charset="0"/>
                            </a:rPr>
                            <m:t>𝑁</m:t>
                          </m:r>
                          <m:r>
                            <a:rPr lang="en-US" altLang="ko-KR" sz="2000" b="0" i="1" smtClean="0">
                              <a:latin typeface="Cambria Math" panose="02040503050406030204" pitchFamily="18" charset="0"/>
                            </a:rPr>
                            <m:t>−1</m:t>
                          </m:r>
                        </m:sup>
                        <m:e>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𝑎</m:t>
                              </m:r>
                            </m:e>
                            <m:sub>
                              <m:r>
                                <a:rPr lang="en-US" altLang="ko-KR" sz="2000" i="1">
                                  <a:latin typeface="Cambria Math" panose="02040503050406030204" pitchFamily="18" charset="0"/>
                                </a:rPr>
                                <m:t>𝑖</m:t>
                              </m:r>
                            </m:sub>
                          </m:sSub>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𝑏</m:t>
                              </m:r>
                            </m:e>
                            <m:sub>
                              <m:r>
                                <a:rPr lang="en-US" altLang="ko-KR" sz="2000" i="1">
                                  <a:latin typeface="Cambria Math" panose="02040503050406030204" pitchFamily="18" charset="0"/>
                                </a:rPr>
                                <m:t>𝑖</m:t>
                              </m:r>
                            </m:sub>
                          </m:sSub>
                        </m:e>
                      </m:nary>
                    </m:oMath>
                  </m:oMathPara>
                </a14:m>
                <a:endParaRPr lang="en-US" altLang="ko-KR" sz="2000" dirty="0"/>
              </a:p>
              <a:p>
                <a:pPr marL="0" indent="0">
                  <a:buNone/>
                </a:pPr>
                <a:endParaRPr lang="en-US" altLang="ko-KR" sz="2000" dirty="0"/>
              </a:p>
              <a:p>
                <a:pPr marL="0" indent="0">
                  <a:buNone/>
                </a:pPr>
                <a:r>
                  <a:rPr lang="en-US" altLang="ko-KR" sz="2000" dirty="0"/>
                  <a:t>One example of reduction problems such as SUM, MAX, MIN, …</a:t>
                </a:r>
              </a:p>
              <a:p>
                <a:pPr marL="0" indent="0">
                  <a:buNone/>
                </a:pPr>
                <a:endParaRPr lang="en-US" altLang="ko-KR" sz="2000" dirty="0"/>
              </a:p>
              <a:p>
                <a:pPr marL="0" indent="0">
                  <a:buNone/>
                </a:pPr>
                <a:endParaRPr lang="en-US" altLang="ko-KR" sz="2000" dirty="0"/>
              </a:p>
            </p:txBody>
          </p:sp>
        </mc:Choice>
        <mc:Fallback>
          <p:sp>
            <p:nvSpPr>
              <p:cNvPr id="3" name="내용 개체 틀 2"/>
              <p:cNvSpPr>
                <a:spLocks noGrp="1" noRot="1" noChangeAspect="1" noMove="1" noResize="1" noEditPoints="1" noAdjustHandles="1" noChangeArrowheads="1" noChangeShapeType="1" noTextEdit="1"/>
              </p:cNvSpPr>
              <p:nvPr>
                <p:ph idx="1"/>
              </p:nvPr>
            </p:nvSpPr>
            <p:spPr>
              <a:xfrm>
                <a:off x="457200" y="987574"/>
                <a:ext cx="8229600" cy="3874292"/>
              </a:xfrm>
              <a:blipFill>
                <a:blip r:embed="rId2"/>
                <a:stretch>
                  <a:fillRect l="-772" t="-16287"/>
                </a:stretch>
              </a:blipFill>
            </p:spPr>
            <p:txBody>
              <a:bodyPr/>
              <a:lstStyle/>
              <a:p>
                <a:r>
                  <a:rPr lang="en-KR">
                    <a:noFill/>
                  </a:rPr>
                  <a:t> </a:t>
                </a:r>
              </a:p>
            </p:txBody>
          </p:sp>
        </mc:Fallback>
      </mc:AlternateContent>
    </p:spTree>
    <p:extLst>
      <p:ext uri="{BB962C8B-B14F-4D97-AF65-F5344CB8AC3E}">
        <p14:creationId xmlns:p14="http://schemas.microsoft.com/office/powerpoint/2010/main" val="83740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87C5-BED8-7528-48EA-F82AF7056273}"/>
              </a:ext>
            </a:extLst>
          </p:cNvPr>
          <p:cNvSpPr>
            <a:spLocks noGrp="1"/>
          </p:cNvSpPr>
          <p:nvPr>
            <p:ph type="title"/>
          </p:nvPr>
        </p:nvSpPr>
        <p:spPr/>
        <p:txBody>
          <a:bodyPr/>
          <a:lstStyle/>
          <a:p>
            <a:r>
              <a:rPr lang="en-US" dirty="0"/>
              <a:t> several different programs</a:t>
            </a:r>
            <a:endParaRPr lang="en-KR" dirty="0"/>
          </a:p>
        </p:txBody>
      </p:sp>
      <p:sp>
        <p:nvSpPr>
          <p:cNvPr id="3" name="Content Placeholder 2">
            <a:extLst>
              <a:ext uri="{FF2B5EF4-FFF2-40B4-BE49-F238E27FC236}">
                <a16:creationId xmlns:a16="http://schemas.microsoft.com/office/drawing/2014/main" id="{2B9FFD75-5E45-7F17-38F9-DF67B3332D5F}"/>
              </a:ext>
            </a:extLst>
          </p:cNvPr>
          <p:cNvSpPr>
            <a:spLocks noGrp="1"/>
          </p:cNvSpPr>
          <p:nvPr>
            <p:ph idx="1"/>
          </p:nvPr>
        </p:nvSpPr>
        <p:spPr/>
        <p:txBody>
          <a:bodyPr/>
          <a:lstStyle/>
          <a:p>
            <a:r>
              <a:rPr lang="en-US" dirty="0"/>
              <a:t>d</a:t>
            </a:r>
            <a:r>
              <a:rPr lang="en-KR" dirty="0"/>
              <a:t>ot_product.c</a:t>
            </a:r>
          </a:p>
          <a:p>
            <a:r>
              <a:rPr lang="en-US" dirty="0"/>
              <a:t>d</a:t>
            </a:r>
            <a:r>
              <a:rPr lang="en-KR" dirty="0"/>
              <a:t>ot_product.f90</a:t>
            </a:r>
          </a:p>
          <a:p>
            <a:r>
              <a:rPr lang="en-US" dirty="0"/>
              <a:t>d</a:t>
            </a:r>
            <a:r>
              <a:rPr lang="en-KR" dirty="0"/>
              <a:t>ot_product_glmem.cu</a:t>
            </a:r>
          </a:p>
          <a:p>
            <a:r>
              <a:rPr lang="en-US" dirty="0"/>
              <a:t>d</a:t>
            </a:r>
            <a:r>
              <a:rPr lang="en-KR" dirty="0"/>
              <a:t>ot_product_shmem.cu</a:t>
            </a:r>
          </a:p>
          <a:p>
            <a:r>
              <a:rPr lang="en-US" dirty="0"/>
              <a:t>d</a:t>
            </a:r>
            <a:r>
              <a:rPr lang="en-KR" dirty="0"/>
              <a:t>ot_product_glmem.cuf</a:t>
            </a:r>
          </a:p>
          <a:p>
            <a:r>
              <a:rPr lang="en-US" dirty="0"/>
              <a:t>d</a:t>
            </a:r>
            <a:r>
              <a:rPr lang="en-KR" dirty="0"/>
              <a:t>ot_product_shmem.cuf</a:t>
            </a:r>
          </a:p>
          <a:p>
            <a:endParaRPr lang="en-KR" dirty="0"/>
          </a:p>
        </p:txBody>
      </p:sp>
    </p:spTree>
    <p:extLst>
      <p:ext uri="{BB962C8B-B14F-4D97-AF65-F5344CB8AC3E}">
        <p14:creationId xmlns:p14="http://schemas.microsoft.com/office/powerpoint/2010/main" val="616052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3dgep.com/wp-content/uploads/2011/11/CUDA-memory-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622" y="141480"/>
            <a:ext cx="4212468" cy="4663545"/>
          </a:xfrm>
          <a:prstGeom prst="rect">
            <a:avLst/>
          </a:prstGeom>
          <a:noFill/>
          <a:extLst>
            <a:ext uri="{909E8E84-426E-40DD-AFC4-6F175D3DCCD1}">
              <a14:hiddenFill xmlns:a14="http://schemas.microsoft.com/office/drawing/2010/main">
                <a:solidFill>
                  <a:srgbClr val="FFFFFF"/>
                </a:solidFill>
              </a14:hiddenFill>
            </a:ext>
          </a:extLst>
        </p:spPr>
      </p:pic>
      <p:sp>
        <p:nvSpPr>
          <p:cNvPr id="5" name="내용 개체 틀 2"/>
          <p:cNvSpPr txBox="1">
            <a:spLocks/>
          </p:cNvSpPr>
          <p:nvPr/>
        </p:nvSpPr>
        <p:spPr>
          <a:xfrm>
            <a:off x="5436096" y="249493"/>
            <a:ext cx="2736304" cy="4096550"/>
          </a:xfrm>
          <a:prstGeom prst="rect">
            <a:avLst/>
          </a:prstGeom>
        </p:spPr>
        <p:txBody>
          <a:bodyPr vert="horz" lIns="68580" tIns="34290" rIns="68580" bIns="34290" rtlCol="0">
            <a:normAutofit fontScale="92500" lnSpcReduction="10000"/>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2400" dirty="0"/>
              <a:t>Shared memory</a:t>
            </a:r>
          </a:p>
          <a:p>
            <a:pPr marL="0" indent="0">
              <a:buNone/>
            </a:pPr>
            <a:endParaRPr lang="en-US" altLang="ko-KR" sz="2400" dirty="0"/>
          </a:p>
          <a:p>
            <a:r>
              <a:rPr lang="en-US" altLang="ko-KR" sz="2100" dirty="0"/>
              <a:t>Extreme fast, highly parallel</a:t>
            </a:r>
          </a:p>
          <a:p>
            <a:r>
              <a:rPr lang="en-US" altLang="ko-KR" sz="2100" dirty="0"/>
              <a:t>Block scope, kernel lifetime</a:t>
            </a:r>
          </a:p>
          <a:p>
            <a:r>
              <a:rPr lang="en-US" altLang="ko-KR" sz="2100" dirty="0"/>
              <a:t>49152 Bytes for A100</a:t>
            </a:r>
          </a:p>
          <a:p>
            <a:pPr marL="0" indent="0">
              <a:buNone/>
            </a:pPr>
            <a:endParaRPr lang="en-US" altLang="ko-KR" sz="2100" dirty="0"/>
          </a:p>
          <a:p>
            <a:pPr marL="0" indent="0">
              <a:buNone/>
            </a:pPr>
            <a:r>
              <a:rPr lang="en-US" altLang="ko-KR" sz="2250" dirty="0"/>
              <a:t>L2 cache</a:t>
            </a:r>
          </a:p>
          <a:p>
            <a:r>
              <a:rPr lang="en-KR" sz="2200" dirty="0">
                <a:effectLst/>
                <a:latin typeface="Menlo" panose="020B0609030804020204" pitchFamily="49" charset="0"/>
              </a:rPr>
              <a:t>41943040 </a:t>
            </a:r>
            <a:r>
              <a:rPr lang="en-US" sz="2200" dirty="0"/>
              <a:t>Bytes   for A100</a:t>
            </a:r>
          </a:p>
          <a:p>
            <a:pPr marL="0" indent="0">
              <a:buNone/>
            </a:pPr>
            <a:endParaRPr lang="en-US" altLang="ko-KR" sz="2100" dirty="0"/>
          </a:p>
          <a:p>
            <a:pPr marL="0" indent="0">
              <a:buNone/>
            </a:pPr>
            <a:endParaRPr lang="en-US" altLang="ko-KR" sz="2100" dirty="0"/>
          </a:p>
          <a:p>
            <a:pPr marL="0" indent="0">
              <a:buNone/>
            </a:pPr>
            <a:endParaRPr lang="en-US" altLang="ko-KR" sz="2100" dirty="0"/>
          </a:p>
          <a:p>
            <a:pPr marL="0" indent="0">
              <a:buNone/>
            </a:pPr>
            <a:endParaRPr lang="en-US" altLang="ko-KR" sz="2400" dirty="0"/>
          </a:p>
        </p:txBody>
      </p:sp>
    </p:spTree>
    <p:extLst>
      <p:ext uri="{BB962C8B-B14F-4D97-AF65-F5344CB8AC3E}">
        <p14:creationId xmlns:p14="http://schemas.microsoft.com/office/powerpoint/2010/main" val="1684325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Reduction</a:t>
            </a:r>
            <a:endParaRPr lang="ko-KR" altLang="en-US" dirty="0"/>
          </a:p>
        </p:txBody>
      </p:sp>
      <p:pic>
        <p:nvPicPr>
          <p:cNvPr id="4" name="내용 개체 틀 3" descr="화면 캡처"/>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9742" y="1099691"/>
            <a:ext cx="2214246" cy="1742090"/>
          </a:xfrm>
        </p:spPr>
      </p:pic>
      <p:pic>
        <p:nvPicPr>
          <p:cNvPr id="5" name="내용 개체 틀 3" descr="화면 캡처"/>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099692"/>
            <a:ext cx="2214246" cy="1742090"/>
          </a:xfrm>
          <a:prstGeom prst="rect">
            <a:avLst/>
          </a:prstGeom>
        </p:spPr>
      </p:pic>
      <p:pic>
        <p:nvPicPr>
          <p:cNvPr id="6" name="내용 개체 틀 3" descr="화면 캡처"/>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742" y="2949793"/>
            <a:ext cx="2214246" cy="1742090"/>
          </a:xfrm>
          <a:prstGeom prst="rect">
            <a:avLst/>
          </a:prstGeom>
        </p:spPr>
      </p:pic>
      <p:pic>
        <p:nvPicPr>
          <p:cNvPr id="7" name="내용 개체 틀 3" descr="화면 캡처"/>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588" y="2946002"/>
            <a:ext cx="2214246" cy="1742090"/>
          </a:xfrm>
          <a:prstGeom prst="rect">
            <a:avLst/>
          </a:prstGeom>
        </p:spPr>
      </p:pic>
      <p:sp>
        <p:nvSpPr>
          <p:cNvPr id="3" name="TextBox 2"/>
          <p:cNvSpPr txBox="1"/>
          <p:nvPr/>
        </p:nvSpPr>
        <p:spPr>
          <a:xfrm>
            <a:off x="1223630" y="1869672"/>
            <a:ext cx="992579" cy="300082"/>
          </a:xfrm>
          <a:prstGeom prst="rect">
            <a:avLst/>
          </a:prstGeom>
          <a:noFill/>
        </p:spPr>
        <p:txBody>
          <a:bodyPr wrap="none" rtlCol="0">
            <a:spAutoFit/>
          </a:bodyPr>
          <a:lstStyle/>
          <a:p>
            <a:r>
              <a:rPr lang="en-US" altLang="ko-KR" sz="1350" dirty="0" err="1"/>
              <a:t>blockIdx</a:t>
            </a:r>
            <a:r>
              <a:rPr lang="en-US" altLang="ko-KR" sz="1350" dirty="0"/>
              <a:t> 0</a:t>
            </a:r>
            <a:endParaRPr lang="ko-KR" altLang="en-US" sz="1350" dirty="0"/>
          </a:p>
        </p:txBody>
      </p:sp>
      <p:sp>
        <p:nvSpPr>
          <p:cNvPr id="8" name="TextBox 7"/>
          <p:cNvSpPr txBox="1"/>
          <p:nvPr/>
        </p:nvSpPr>
        <p:spPr>
          <a:xfrm>
            <a:off x="6914533" y="3651870"/>
            <a:ext cx="992579" cy="300082"/>
          </a:xfrm>
          <a:prstGeom prst="rect">
            <a:avLst/>
          </a:prstGeom>
          <a:noFill/>
        </p:spPr>
        <p:txBody>
          <a:bodyPr wrap="none" rtlCol="0">
            <a:spAutoFit/>
          </a:bodyPr>
          <a:lstStyle/>
          <a:p>
            <a:r>
              <a:rPr lang="en-US" altLang="ko-KR" sz="1350" dirty="0" err="1"/>
              <a:t>blockIdx</a:t>
            </a:r>
            <a:r>
              <a:rPr lang="en-US" altLang="ko-KR" sz="1350" dirty="0"/>
              <a:t> 3</a:t>
            </a:r>
            <a:endParaRPr lang="ko-KR" altLang="en-US" sz="1350" dirty="0"/>
          </a:p>
        </p:txBody>
      </p:sp>
      <p:sp>
        <p:nvSpPr>
          <p:cNvPr id="9" name="TextBox 8"/>
          <p:cNvSpPr txBox="1"/>
          <p:nvPr/>
        </p:nvSpPr>
        <p:spPr>
          <a:xfrm>
            <a:off x="1226035" y="3701932"/>
            <a:ext cx="992579" cy="300082"/>
          </a:xfrm>
          <a:prstGeom prst="rect">
            <a:avLst/>
          </a:prstGeom>
          <a:noFill/>
        </p:spPr>
        <p:txBody>
          <a:bodyPr wrap="none" rtlCol="0">
            <a:spAutoFit/>
          </a:bodyPr>
          <a:lstStyle/>
          <a:p>
            <a:r>
              <a:rPr lang="en-US" altLang="ko-KR" sz="1350" dirty="0" err="1"/>
              <a:t>blockIdx</a:t>
            </a:r>
            <a:r>
              <a:rPr lang="en-US" altLang="ko-KR" sz="1350" dirty="0"/>
              <a:t> 2</a:t>
            </a:r>
            <a:endParaRPr lang="ko-KR" altLang="en-US" sz="1350" dirty="0"/>
          </a:p>
        </p:txBody>
      </p:sp>
      <p:sp>
        <p:nvSpPr>
          <p:cNvPr id="10" name="TextBox 9"/>
          <p:cNvSpPr txBox="1"/>
          <p:nvPr/>
        </p:nvSpPr>
        <p:spPr>
          <a:xfrm>
            <a:off x="6937793" y="1842927"/>
            <a:ext cx="992579" cy="300082"/>
          </a:xfrm>
          <a:prstGeom prst="rect">
            <a:avLst/>
          </a:prstGeom>
          <a:noFill/>
        </p:spPr>
        <p:txBody>
          <a:bodyPr wrap="none" rtlCol="0">
            <a:spAutoFit/>
          </a:bodyPr>
          <a:lstStyle/>
          <a:p>
            <a:r>
              <a:rPr lang="en-US" altLang="ko-KR" sz="1350" dirty="0" err="1"/>
              <a:t>blockIdx</a:t>
            </a:r>
            <a:r>
              <a:rPr lang="en-US" altLang="ko-KR" sz="1350" dirty="0"/>
              <a:t> 1</a:t>
            </a:r>
            <a:endParaRPr lang="ko-KR" altLang="en-US" sz="1350" dirty="0"/>
          </a:p>
        </p:txBody>
      </p:sp>
    </p:spTree>
    <p:extLst>
      <p:ext uri="{BB962C8B-B14F-4D97-AF65-F5344CB8AC3E}">
        <p14:creationId xmlns:p14="http://schemas.microsoft.com/office/powerpoint/2010/main" val="3267084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7C310-8AAC-C54A-B15E-3F05FD9D7008}"/>
              </a:ext>
            </a:extLst>
          </p:cNvPr>
          <p:cNvSpPr>
            <a:spLocks noGrp="1"/>
          </p:cNvSpPr>
          <p:nvPr>
            <p:ph type="title"/>
          </p:nvPr>
        </p:nvSpPr>
        <p:spPr/>
        <p:txBody>
          <a:bodyPr/>
          <a:lstStyle/>
          <a:p>
            <a:r>
              <a:rPr lang="en-US" dirty="0"/>
              <a:t>CUDA from Wikipedia</a:t>
            </a:r>
          </a:p>
        </p:txBody>
      </p:sp>
      <p:sp>
        <p:nvSpPr>
          <p:cNvPr id="3" name="Content Placeholder 2">
            <a:extLst>
              <a:ext uri="{FF2B5EF4-FFF2-40B4-BE49-F238E27FC236}">
                <a16:creationId xmlns:a16="http://schemas.microsoft.com/office/drawing/2014/main" id="{C0428D2F-3260-8041-8C09-0BF59C8965BB}"/>
              </a:ext>
            </a:extLst>
          </p:cNvPr>
          <p:cNvSpPr>
            <a:spLocks noGrp="1"/>
          </p:cNvSpPr>
          <p:nvPr>
            <p:ph idx="1"/>
          </p:nvPr>
        </p:nvSpPr>
        <p:spPr/>
        <p:txBody>
          <a:bodyPr>
            <a:normAutofit fontScale="92500" lnSpcReduction="20000"/>
          </a:bodyPr>
          <a:lstStyle/>
          <a:p>
            <a:pPr latinLnBrk="0"/>
            <a:r>
              <a:rPr lang="en-US" dirty="0">
                <a:solidFill>
                  <a:srgbClr val="FF0000"/>
                </a:solidFill>
              </a:rPr>
              <a:t>CUDA</a:t>
            </a:r>
            <a:r>
              <a:rPr lang="en-US" dirty="0"/>
              <a:t> (an acronym for </a:t>
            </a:r>
            <a:r>
              <a:rPr lang="en-US" dirty="0">
                <a:solidFill>
                  <a:srgbClr val="FF0000"/>
                </a:solidFill>
              </a:rPr>
              <a:t>Compute Unified Device Architecture</a:t>
            </a:r>
            <a:r>
              <a:rPr lang="en-US" dirty="0"/>
              <a:t>) is </a:t>
            </a:r>
            <a:r>
              <a:rPr lang="en-US" dirty="0">
                <a:solidFill>
                  <a:srgbClr val="00B0F0"/>
                </a:solidFill>
              </a:rPr>
              <a:t>a parallel computing platform and application programming interface(API) </a:t>
            </a:r>
            <a:r>
              <a:rPr lang="en-US" dirty="0"/>
              <a:t>model created by Nvidia. </a:t>
            </a:r>
          </a:p>
          <a:p>
            <a:pPr latinLnBrk="0"/>
            <a:r>
              <a:rPr lang="en-US" dirty="0"/>
              <a:t>It allows software developers and software engineers to </a:t>
            </a:r>
            <a:r>
              <a:rPr lang="en-US" dirty="0">
                <a:solidFill>
                  <a:srgbClr val="00B0F0"/>
                </a:solidFill>
              </a:rPr>
              <a:t>use a CUDA-enabled graphics processing unit(GPU) for general purpose processing</a:t>
            </a:r>
            <a:r>
              <a:rPr lang="en-US" dirty="0"/>
              <a:t> – an approach termed GPGPU(general-purpose computing on graphics processing units). </a:t>
            </a:r>
          </a:p>
          <a:p>
            <a:pPr latinLnBrk="0"/>
            <a:r>
              <a:rPr lang="en-US" dirty="0"/>
              <a:t>The CUDA platform is a software layer that gives direct access to the GPU's virtual instruction set and parallel computational elements, for the execution of compute kernels.</a:t>
            </a:r>
          </a:p>
        </p:txBody>
      </p:sp>
    </p:spTree>
    <p:extLst>
      <p:ext uri="{BB962C8B-B14F-4D97-AF65-F5344CB8AC3E}">
        <p14:creationId xmlns:p14="http://schemas.microsoft.com/office/powerpoint/2010/main" val="802939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58D0-9DCB-7743-B28A-FE6ECCC5B670}"/>
              </a:ext>
            </a:extLst>
          </p:cNvPr>
          <p:cNvSpPr>
            <a:spLocks noGrp="1"/>
          </p:cNvSpPr>
          <p:nvPr>
            <p:ph type="title"/>
          </p:nvPr>
        </p:nvSpPr>
        <p:spPr/>
        <p:txBody>
          <a:bodyPr/>
          <a:lstStyle/>
          <a:p>
            <a:r>
              <a:rPr lang="en-US" dirty="0"/>
              <a:t>Timing using CUDA Events </a:t>
            </a:r>
          </a:p>
        </p:txBody>
      </p:sp>
      <p:sp>
        <p:nvSpPr>
          <p:cNvPr id="3" name="Content Placeholder 2">
            <a:extLst>
              <a:ext uri="{FF2B5EF4-FFF2-40B4-BE49-F238E27FC236}">
                <a16:creationId xmlns:a16="http://schemas.microsoft.com/office/drawing/2014/main" id="{39103367-9F42-854B-AC44-AD295D71ABF2}"/>
              </a:ext>
            </a:extLst>
          </p:cNvPr>
          <p:cNvSpPr>
            <a:spLocks noGrp="1"/>
          </p:cNvSpPr>
          <p:nvPr>
            <p:ph idx="1"/>
          </p:nvPr>
        </p:nvSpPr>
        <p:spPr/>
        <p:txBody>
          <a:bodyPr>
            <a:normAutofit lnSpcReduction="10000"/>
          </a:bodyPr>
          <a:lstStyle/>
          <a:p>
            <a:pPr marL="0" indent="0">
              <a:buNone/>
            </a:pPr>
            <a:r>
              <a:rPr lang="en-US" sz="1600" dirty="0" err="1"/>
              <a:t>cudaEvent_t</a:t>
            </a:r>
            <a:r>
              <a:rPr lang="en-US" sz="1600" dirty="0"/>
              <a:t> start, stop;</a:t>
            </a:r>
          </a:p>
          <a:p>
            <a:pPr marL="0" indent="0">
              <a:buNone/>
            </a:pPr>
            <a:r>
              <a:rPr lang="en-US" sz="1600" dirty="0" err="1"/>
              <a:t>cudaEventCreate</a:t>
            </a:r>
            <a:r>
              <a:rPr lang="en-US" sz="1600" dirty="0"/>
              <a:t>( &amp;start );</a:t>
            </a:r>
          </a:p>
          <a:p>
            <a:pPr marL="0" indent="0">
              <a:buNone/>
            </a:pPr>
            <a:r>
              <a:rPr lang="en-US" sz="1600" dirty="0" err="1"/>
              <a:t>cudaEventCreate</a:t>
            </a:r>
            <a:r>
              <a:rPr lang="en-US" sz="1600" dirty="0"/>
              <a:t>( &amp;stop );</a:t>
            </a:r>
          </a:p>
          <a:p>
            <a:pPr marL="0" indent="0">
              <a:buNone/>
            </a:pPr>
            <a:endParaRPr lang="en-US" sz="1600" dirty="0"/>
          </a:p>
          <a:p>
            <a:pPr marL="0" indent="0">
              <a:buNone/>
            </a:pPr>
            <a:r>
              <a:rPr lang="en-US" sz="1600" dirty="0" err="1"/>
              <a:t>cudaEventRecord</a:t>
            </a:r>
            <a:r>
              <a:rPr lang="en-US" sz="1600" dirty="0"/>
              <a:t>( start,0 ); </a:t>
            </a:r>
            <a:r>
              <a:rPr lang="en-US" sz="1600" dirty="0">
                <a:solidFill>
                  <a:srgbClr val="00B050"/>
                </a:solidFill>
              </a:rPr>
              <a:t>0 is a default stream id</a:t>
            </a:r>
          </a:p>
          <a:p>
            <a:pPr marL="0" indent="0">
              <a:buNone/>
            </a:pPr>
            <a:r>
              <a:rPr lang="en-US" sz="1600" dirty="0" err="1">
                <a:solidFill>
                  <a:srgbClr val="00B0F0"/>
                </a:solidFill>
              </a:rPr>
              <a:t>cudaMemcpy</a:t>
            </a:r>
            <a:r>
              <a:rPr lang="en-US" sz="1600" dirty="0">
                <a:solidFill>
                  <a:srgbClr val="00B0F0"/>
                </a:solidFill>
              </a:rPr>
              <a:t> </a:t>
            </a:r>
          </a:p>
          <a:p>
            <a:pPr marL="0" indent="0">
              <a:buNone/>
            </a:pPr>
            <a:r>
              <a:rPr lang="en-US" sz="1600" dirty="0">
                <a:solidFill>
                  <a:srgbClr val="00B0F0"/>
                </a:solidFill>
              </a:rPr>
              <a:t>Kernel</a:t>
            </a:r>
          </a:p>
          <a:p>
            <a:pPr marL="0" indent="0">
              <a:buNone/>
            </a:pPr>
            <a:r>
              <a:rPr lang="en-US" sz="1600" dirty="0" err="1">
                <a:solidFill>
                  <a:srgbClr val="00B0F0"/>
                </a:solidFill>
              </a:rPr>
              <a:t>cudaMemcpy</a:t>
            </a:r>
            <a:r>
              <a:rPr lang="en-US" sz="1600" dirty="0">
                <a:solidFill>
                  <a:srgbClr val="00B0F0"/>
                </a:solidFill>
              </a:rPr>
              <a:t> </a:t>
            </a:r>
          </a:p>
          <a:p>
            <a:pPr marL="0" indent="0">
              <a:buNone/>
            </a:pPr>
            <a:r>
              <a:rPr lang="en-US" sz="1600" dirty="0" err="1"/>
              <a:t>cudaEventRecord</a:t>
            </a:r>
            <a:r>
              <a:rPr lang="en-US" sz="1600" dirty="0"/>
              <a:t>(stop, 0);</a:t>
            </a:r>
          </a:p>
          <a:p>
            <a:pPr marL="0" indent="0">
              <a:buNone/>
            </a:pPr>
            <a:r>
              <a:rPr lang="en-US" sz="1600" dirty="0" err="1"/>
              <a:t>cudaEventSynchronize</a:t>
            </a:r>
            <a:r>
              <a:rPr lang="en-US" sz="1600" dirty="0"/>
              <a:t>(stop);</a:t>
            </a:r>
          </a:p>
          <a:p>
            <a:pPr marL="0" indent="0">
              <a:buNone/>
            </a:pPr>
            <a:endParaRPr lang="en-US" sz="1600" dirty="0"/>
          </a:p>
          <a:p>
            <a:pPr marL="0" indent="0">
              <a:buNone/>
            </a:pPr>
            <a:r>
              <a:rPr lang="en-US" sz="1600" dirty="0" err="1"/>
              <a:t>cudaEventElapsedTime</a:t>
            </a:r>
            <a:r>
              <a:rPr lang="en-US" sz="1600" dirty="0"/>
              <a:t>( &amp;</a:t>
            </a:r>
            <a:r>
              <a:rPr lang="en-US" sz="1600" dirty="0" err="1"/>
              <a:t>etime</a:t>
            </a:r>
            <a:r>
              <a:rPr lang="en-US" sz="1600" dirty="0"/>
              <a:t>, start, stop ); </a:t>
            </a:r>
            <a:r>
              <a:rPr lang="en-US" sz="1600" dirty="0" err="1">
                <a:solidFill>
                  <a:srgbClr val="00B050"/>
                </a:solidFill>
              </a:rPr>
              <a:t>etime</a:t>
            </a:r>
            <a:r>
              <a:rPr lang="en-US" sz="1600" dirty="0">
                <a:solidFill>
                  <a:srgbClr val="00B050"/>
                </a:solidFill>
              </a:rPr>
              <a:t> measured in units of millisecond</a:t>
            </a:r>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462465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150567"/>
            <a:ext cx="8229600" cy="857250"/>
          </a:xfrm>
        </p:spPr>
        <p:txBody>
          <a:bodyPr/>
          <a:lstStyle/>
          <a:p>
            <a:r>
              <a:rPr lang="en-US" altLang="ko-KR" dirty="0" err="1">
                <a:solidFill>
                  <a:srgbClr val="00B0F0"/>
                </a:solidFill>
              </a:rPr>
              <a:t>cublasSdot</a:t>
            </a:r>
            <a:endParaRPr lang="ko-KR" altLang="en-US" dirty="0">
              <a:solidFill>
                <a:srgbClr val="00B0F0"/>
              </a:solidFill>
            </a:endParaRPr>
          </a:p>
        </p:txBody>
      </p:sp>
      <p:sp>
        <p:nvSpPr>
          <p:cNvPr id="3" name="내용 개체 틀 2"/>
          <p:cNvSpPr>
            <a:spLocks noGrp="1"/>
          </p:cNvSpPr>
          <p:nvPr>
            <p:ph idx="1"/>
          </p:nvPr>
        </p:nvSpPr>
        <p:spPr>
          <a:xfrm>
            <a:off x="1331640" y="1200152"/>
            <a:ext cx="6588732" cy="3394472"/>
          </a:xfrm>
        </p:spPr>
        <p:txBody>
          <a:bodyPr/>
          <a:lstStyle/>
          <a:p>
            <a:pPr lvl="1"/>
            <a:endParaRPr lang="en-US" altLang="ko-KR" dirty="0"/>
          </a:p>
          <a:p>
            <a:pPr lvl="1"/>
            <a:endParaRPr lang="en-US" altLang="ko-KR" dirty="0"/>
          </a:p>
          <a:p>
            <a:pPr lvl="1"/>
            <a:endParaRPr lang="en-US" altLang="ko-KR" dirty="0"/>
          </a:p>
        </p:txBody>
      </p:sp>
      <p:pic>
        <p:nvPicPr>
          <p:cNvPr id="7" name="Picture 6">
            <a:extLst>
              <a:ext uri="{FF2B5EF4-FFF2-40B4-BE49-F238E27FC236}">
                <a16:creationId xmlns:a16="http://schemas.microsoft.com/office/drawing/2014/main" id="{776ED4D0-42C0-6A45-8193-85D8D2F1A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820" y="647430"/>
            <a:ext cx="7812360" cy="872939"/>
          </a:xfrm>
          <a:prstGeom prst="rect">
            <a:avLst/>
          </a:prstGeom>
        </p:spPr>
      </p:pic>
      <p:pic>
        <p:nvPicPr>
          <p:cNvPr id="9" name="Picture 8">
            <a:extLst>
              <a:ext uri="{FF2B5EF4-FFF2-40B4-BE49-F238E27FC236}">
                <a16:creationId xmlns:a16="http://schemas.microsoft.com/office/drawing/2014/main" id="{D917FDCB-C040-6D49-B5D6-CED45D65D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756" y="1657182"/>
            <a:ext cx="6209779" cy="3290832"/>
          </a:xfrm>
          <a:prstGeom prst="rect">
            <a:avLst/>
          </a:prstGeom>
        </p:spPr>
      </p:pic>
    </p:spTree>
    <p:extLst>
      <p:ext uri="{BB962C8B-B14F-4D97-AF65-F5344CB8AC3E}">
        <p14:creationId xmlns:p14="http://schemas.microsoft.com/office/powerpoint/2010/main" val="3803783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제목 1"/>
          <p:cNvSpPr>
            <a:spLocks noGrp="1"/>
          </p:cNvSpPr>
          <p:nvPr>
            <p:ph type="title"/>
          </p:nvPr>
        </p:nvSpPr>
        <p:spPr/>
        <p:txBody>
          <a:bodyPr/>
          <a:lstStyle/>
          <a:p>
            <a:r>
              <a:rPr lang="en-US" altLang="ko-KR" dirty="0"/>
              <a:t>AI (Arithmetic Intensity)</a:t>
            </a:r>
            <a:endParaRPr lang="ko-KR" altLang="en-US" dirty="0"/>
          </a:p>
        </p:txBody>
      </p:sp>
      <p:sp>
        <p:nvSpPr>
          <p:cNvPr id="13315" name="내용 개체 틀 2"/>
          <p:cNvSpPr>
            <a:spLocks noGrp="1"/>
          </p:cNvSpPr>
          <p:nvPr>
            <p:ph idx="1"/>
          </p:nvPr>
        </p:nvSpPr>
        <p:spPr>
          <a:xfrm>
            <a:off x="1221581" y="1064419"/>
            <a:ext cx="6624638" cy="3379539"/>
          </a:xfrm>
        </p:spPr>
        <p:txBody>
          <a:bodyPr>
            <a:normAutofit/>
          </a:bodyPr>
          <a:lstStyle/>
          <a:p>
            <a:pPr>
              <a:defRPr/>
            </a:pPr>
            <a:r>
              <a:rPr lang="en-US" altLang="ko-KR" dirty="0">
                <a:solidFill>
                  <a:srgbClr val="FFFF00"/>
                </a:solidFill>
              </a:rPr>
              <a:t>Definition: number of operations per byte</a:t>
            </a:r>
          </a:p>
          <a:p>
            <a:pPr>
              <a:defRPr/>
            </a:pPr>
            <a:r>
              <a:rPr lang="en-US" altLang="ko-KR" dirty="0">
                <a:solidFill>
                  <a:schemeClr val="tx1"/>
                </a:solidFill>
              </a:rPr>
              <a:t>AI for a[N]+b[N]</a:t>
            </a:r>
          </a:p>
          <a:p>
            <a:pPr marL="0" indent="0">
              <a:buNone/>
              <a:defRPr/>
            </a:pPr>
            <a:r>
              <a:rPr lang="en-US" altLang="ko-KR" dirty="0"/>
              <a:t>   N</a:t>
            </a:r>
            <a:r>
              <a:rPr lang="en-US" altLang="ko-KR" dirty="0">
                <a:solidFill>
                  <a:schemeClr val="tx1"/>
                </a:solidFill>
              </a:rPr>
              <a:t> ops / 8N bytes  = 1/8 </a:t>
            </a:r>
            <a:endParaRPr lang="en-US" altLang="ko-KR" dirty="0"/>
          </a:p>
          <a:p>
            <a:pPr>
              <a:defRPr/>
            </a:pPr>
            <a:r>
              <a:rPr lang="en-US" altLang="ko-KR" dirty="0">
                <a:solidFill>
                  <a:schemeClr val="tx1"/>
                </a:solidFill>
              </a:rPr>
              <a:t>AI for A[N][</a:t>
            </a:r>
            <a:r>
              <a:rPr lang="en-US" altLang="ko-KR" dirty="0"/>
              <a:t>N] * </a:t>
            </a:r>
            <a:r>
              <a:rPr lang="en-US" altLang="ko-KR" dirty="0">
                <a:solidFill>
                  <a:schemeClr val="tx1"/>
                </a:solidFill>
              </a:rPr>
              <a:t>B[N][</a:t>
            </a:r>
            <a:r>
              <a:rPr lang="en-US" altLang="ko-KR" dirty="0"/>
              <a:t>N</a:t>
            </a:r>
            <a:r>
              <a:rPr lang="en-US" altLang="ko-KR" dirty="0">
                <a:solidFill>
                  <a:schemeClr val="tx1"/>
                </a:solidFill>
              </a:rPr>
              <a:t>]</a:t>
            </a:r>
          </a:p>
          <a:p>
            <a:pPr marL="0" indent="0">
              <a:buNone/>
              <a:defRPr/>
            </a:pPr>
            <a:r>
              <a:rPr lang="en-US" altLang="ko-KR" dirty="0"/>
              <a:t>   2N</a:t>
            </a:r>
            <a:r>
              <a:rPr lang="en-US" altLang="ko-KR" baseline="30000" dirty="0"/>
              <a:t>3</a:t>
            </a:r>
            <a:r>
              <a:rPr lang="en-US" altLang="ko-KR" dirty="0"/>
              <a:t> </a:t>
            </a:r>
            <a:r>
              <a:rPr lang="en-US" altLang="ko-KR" dirty="0">
                <a:solidFill>
                  <a:schemeClr val="tx1"/>
                </a:solidFill>
              </a:rPr>
              <a:t>ops</a:t>
            </a:r>
            <a:r>
              <a:rPr lang="en-US" altLang="ko-KR" i="1" dirty="0">
                <a:solidFill>
                  <a:schemeClr val="tx1"/>
                </a:solidFill>
              </a:rPr>
              <a:t>/ </a:t>
            </a:r>
            <a:r>
              <a:rPr lang="en-US" altLang="ko-KR" dirty="0"/>
              <a:t>8N</a:t>
            </a:r>
            <a:r>
              <a:rPr lang="en-US" altLang="ko-KR" baseline="30000" dirty="0"/>
              <a:t>2</a:t>
            </a:r>
            <a:r>
              <a:rPr lang="en-US" altLang="ko-KR" dirty="0"/>
              <a:t> </a:t>
            </a:r>
            <a:r>
              <a:rPr lang="en-US" altLang="ko-KR" dirty="0">
                <a:solidFill>
                  <a:schemeClr val="tx1"/>
                </a:solidFill>
              </a:rPr>
              <a:t>bytes = </a:t>
            </a:r>
            <a:r>
              <a:rPr lang="en-US" altLang="ko-KR" dirty="0"/>
              <a:t>N/4</a:t>
            </a:r>
            <a:endParaRPr lang="en-US" altLang="ko-KR" baseline="-25000" dirty="0">
              <a:solidFill>
                <a:schemeClr val="tx1"/>
              </a:solidFill>
            </a:endParaRPr>
          </a:p>
          <a:p>
            <a:pPr>
              <a:defRPr/>
            </a:pPr>
            <a:r>
              <a:rPr lang="en-US" altLang="ko-KR" dirty="0">
                <a:solidFill>
                  <a:srgbClr val="FFFF00"/>
                </a:solidFill>
              </a:rPr>
              <a:t>If AI ~ 1</a:t>
            </a:r>
            <a:r>
              <a:rPr lang="en-US" altLang="ko-KR" dirty="0">
                <a:solidFill>
                  <a:schemeClr val="tx1"/>
                </a:solidFill>
              </a:rPr>
              <a:t>, p</a:t>
            </a:r>
            <a:r>
              <a:rPr lang="en-US" altLang="ko-KR" dirty="0"/>
              <a:t>erformance = AI x memory BW</a:t>
            </a:r>
          </a:p>
          <a:p>
            <a:pPr>
              <a:defRPr/>
            </a:pPr>
            <a:r>
              <a:rPr lang="en-US" altLang="ko-KR" dirty="0">
                <a:solidFill>
                  <a:srgbClr val="FFFF00"/>
                </a:solidFill>
              </a:rPr>
              <a:t>If AI &gt;&gt; 1 </a:t>
            </a:r>
            <a:r>
              <a:rPr lang="en-US" altLang="ko-KR" dirty="0">
                <a:solidFill>
                  <a:schemeClr val="tx1"/>
                </a:solidFill>
                <a:sym typeface="Wingdings" pitchFamily="2" charset="2"/>
              </a:rPr>
              <a:t>better performance</a:t>
            </a:r>
          </a:p>
        </p:txBody>
      </p:sp>
    </p:spTree>
    <p:extLst>
      <p:ext uri="{BB962C8B-B14F-4D97-AF65-F5344CB8AC3E}">
        <p14:creationId xmlns:p14="http://schemas.microsoft.com/office/powerpoint/2010/main" val="941419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M-M Multiplication: Global</a:t>
            </a:r>
            <a:endParaRPr lang="ko-KR" altLang="en-US" dirty="0"/>
          </a:p>
        </p:txBody>
      </p:sp>
      <p:pic>
        <p:nvPicPr>
          <p:cNvPr id="14338" name="Picture 2" descr="http://3dgep.com/wp-content/uploads/2011/11/matrix-multiply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1005576"/>
            <a:ext cx="3636392" cy="366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585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Exercise: Matrix Multiplication</a:t>
            </a:r>
            <a:endParaRPr lang="ko-KR" altLang="en-US" dirty="0"/>
          </a:p>
        </p:txBody>
      </p:sp>
      <p:sp>
        <p:nvSpPr>
          <p:cNvPr id="3" name="내용 개체 틀 2"/>
          <p:cNvSpPr>
            <a:spLocks noGrp="1"/>
          </p:cNvSpPr>
          <p:nvPr>
            <p:ph idx="1"/>
          </p:nvPr>
        </p:nvSpPr>
        <p:spPr/>
        <p:txBody>
          <a:bodyPr/>
          <a:lstStyle/>
          <a:p>
            <a:r>
              <a:rPr lang="en-US" altLang="ko-KR" dirty="0" err="1"/>
              <a:t>gcc</a:t>
            </a:r>
            <a:r>
              <a:rPr lang="en-US" altLang="ko-KR" dirty="0"/>
              <a:t> –std=c99 </a:t>
            </a:r>
            <a:r>
              <a:rPr lang="en-US" altLang="ko-KR" dirty="0" err="1"/>
              <a:t>matmul.c</a:t>
            </a:r>
            <a:r>
              <a:rPr lang="en-US" altLang="ko-KR" dirty="0"/>
              <a:t> </a:t>
            </a:r>
          </a:p>
          <a:p>
            <a:r>
              <a:rPr lang="en-US" altLang="ko-KR" dirty="0" err="1"/>
              <a:t>nvcc</a:t>
            </a:r>
            <a:r>
              <a:rPr lang="en-US" altLang="ko-KR" dirty="0"/>
              <a:t> –</a:t>
            </a:r>
            <a:r>
              <a:rPr lang="en-US" altLang="ko-KR" dirty="0" err="1"/>
              <a:t>Xptxas</a:t>
            </a:r>
            <a:r>
              <a:rPr lang="en-US" altLang="ko-KR" dirty="0"/>
              <a:t> –v matmul_global.cu</a:t>
            </a:r>
          </a:p>
          <a:p>
            <a:r>
              <a:rPr lang="en-US" altLang="ko-KR" dirty="0" err="1"/>
              <a:t>nvcc</a:t>
            </a:r>
            <a:r>
              <a:rPr lang="en-US" altLang="ko-KR" dirty="0"/>
              <a:t> –</a:t>
            </a:r>
            <a:r>
              <a:rPr lang="en-US" altLang="ko-KR" dirty="0" err="1"/>
              <a:t>Xptxas</a:t>
            </a:r>
            <a:r>
              <a:rPr lang="en-US" altLang="ko-KR" dirty="0"/>
              <a:t> –v </a:t>
            </a:r>
            <a:r>
              <a:rPr lang="en-US" altLang="ko-KR" dirty="0" err="1"/>
              <a:t>matmul_shared.cu</a:t>
            </a:r>
            <a:endParaRPr lang="en-US" altLang="ko-KR" dirty="0"/>
          </a:p>
          <a:p>
            <a:r>
              <a:rPr lang="en-US" altLang="ko-KR" dirty="0" err="1"/>
              <a:t>nccc</a:t>
            </a:r>
            <a:r>
              <a:rPr lang="en-US" altLang="ko-KR" dirty="0"/>
              <a:t> –l </a:t>
            </a:r>
            <a:r>
              <a:rPr lang="en-US" altLang="ko-KR" dirty="0" err="1"/>
              <a:t>cublas</a:t>
            </a:r>
            <a:r>
              <a:rPr lang="en-US" altLang="ko-KR" dirty="0"/>
              <a:t> </a:t>
            </a:r>
            <a:r>
              <a:rPr lang="en-US" altLang="ko-KR" dirty="0" err="1"/>
              <a:t>matmul_cublas.cu</a:t>
            </a:r>
            <a:endParaRPr lang="en-US" altLang="ko-KR" dirty="0"/>
          </a:p>
          <a:p>
            <a:endParaRPr lang="ko-KR" altLang="en-US" dirty="0"/>
          </a:p>
        </p:txBody>
      </p:sp>
    </p:spTree>
    <p:extLst>
      <p:ext uri="{BB962C8B-B14F-4D97-AF65-F5344CB8AC3E}">
        <p14:creationId xmlns:p14="http://schemas.microsoft.com/office/powerpoint/2010/main" val="399157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Reducing Global Memory Traffic</a:t>
            </a:r>
            <a:endParaRPr lang="ko-KR" altLang="en-US" dirty="0"/>
          </a:p>
        </p:txBody>
      </p:sp>
      <p:sp>
        <p:nvSpPr>
          <p:cNvPr id="3" name="내용 개체 틀 2"/>
          <p:cNvSpPr>
            <a:spLocks noGrp="1"/>
          </p:cNvSpPr>
          <p:nvPr>
            <p:ph idx="1"/>
          </p:nvPr>
        </p:nvSpPr>
        <p:spPr/>
        <p:txBody>
          <a:bodyPr/>
          <a:lstStyle/>
          <a:p>
            <a:r>
              <a:rPr lang="en-US" altLang="ko-KR" dirty="0"/>
              <a:t>Reducing global memory access enhances performance</a:t>
            </a:r>
          </a:p>
          <a:p>
            <a:r>
              <a:rPr lang="en-US" altLang="ko-KR" dirty="0">
                <a:solidFill>
                  <a:srgbClr val="FFFF00"/>
                </a:solidFill>
              </a:rPr>
              <a:t>tiling</a:t>
            </a:r>
            <a:r>
              <a:rPr lang="en-US" altLang="ko-KR" dirty="0"/>
              <a:t>: partition of data into subsets called tiles, such that each tile fits into fast (shared) memory</a:t>
            </a:r>
            <a:endParaRPr lang="ko-KR" altLang="en-US" dirty="0"/>
          </a:p>
        </p:txBody>
      </p:sp>
    </p:spTree>
    <p:extLst>
      <p:ext uri="{BB962C8B-B14F-4D97-AF65-F5344CB8AC3E}">
        <p14:creationId xmlns:p14="http://schemas.microsoft.com/office/powerpoint/2010/main" val="726568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Matrix-Multiplication: shared</a:t>
            </a:r>
            <a:endParaRPr lang="ko-KR" altLang="en-US" dirty="0"/>
          </a:p>
        </p:txBody>
      </p:sp>
      <p:pic>
        <p:nvPicPr>
          <p:cNvPr id="17410" name="Picture 2" descr="http://3dgep.com/wp-content/uploads/2011/11/matrix-multiply-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1790" y="1113590"/>
            <a:ext cx="3618402" cy="362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1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AA0F-55CF-0C4D-89F9-3D7937C7209D}"/>
              </a:ext>
            </a:extLst>
          </p:cNvPr>
          <p:cNvSpPr>
            <a:spLocks noGrp="1"/>
          </p:cNvSpPr>
          <p:nvPr>
            <p:ph type="title"/>
          </p:nvPr>
        </p:nvSpPr>
        <p:spPr/>
        <p:txBody>
          <a:bodyPr/>
          <a:lstStyle/>
          <a:p>
            <a:r>
              <a:rPr lang="en-US" dirty="0" err="1"/>
              <a:t>cuBLAS</a:t>
            </a:r>
            <a:endParaRPr lang="en-US" dirty="0"/>
          </a:p>
        </p:txBody>
      </p:sp>
      <p:sp>
        <p:nvSpPr>
          <p:cNvPr id="3" name="Content Placeholder 2">
            <a:extLst>
              <a:ext uri="{FF2B5EF4-FFF2-40B4-BE49-F238E27FC236}">
                <a16:creationId xmlns:a16="http://schemas.microsoft.com/office/drawing/2014/main" id="{3821766E-0C4F-5741-B875-F11CA18B50FD}"/>
              </a:ext>
            </a:extLst>
          </p:cNvPr>
          <p:cNvSpPr>
            <a:spLocks noGrp="1"/>
          </p:cNvSpPr>
          <p:nvPr>
            <p:ph idx="1"/>
          </p:nvPr>
        </p:nvSpPr>
        <p:spPr/>
        <p:txBody>
          <a:bodyPr>
            <a:normAutofit fontScale="92500" lnSpcReduction="20000"/>
          </a:bodyPr>
          <a:lstStyle/>
          <a:p>
            <a:pPr latinLnBrk="0"/>
            <a:r>
              <a:rPr lang="en-US" dirty="0" err="1"/>
              <a:t>cuBLAS</a:t>
            </a:r>
            <a:r>
              <a:rPr lang="en-US" dirty="0"/>
              <a:t>: CUDA Basic Linear Algebra Subroutine Library</a:t>
            </a:r>
          </a:p>
          <a:p>
            <a:pPr lvl="1" latinLnBrk="0"/>
            <a:r>
              <a:rPr lang="en-US" dirty="0" err="1">
                <a:solidFill>
                  <a:srgbClr val="FF0000"/>
                </a:solidFill>
              </a:rPr>
              <a:t>cuBLAS</a:t>
            </a:r>
            <a:r>
              <a:rPr lang="en-US" dirty="0"/>
              <a:t> API: the application must allocate the required matrices and vectors in the GPU memory space, fill them with data, call the sequence of desired </a:t>
            </a:r>
            <a:r>
              <a:rPr lang="en-US" dirty="0" err="1"/>
              <a:t>cuBLAS</a:t>
            </a:r>
            <a:r>
              <a:rPr lang="en-US" dirty="0"/>
              <a:t> functions, and then upload the results from the GPU memory space back to the host.</a:t>
            </a:r>
          </a:p>
          <a:p>
            <a:pPr lvl="1" latinLnBrk="0"/>
            <a:r>
              <a:rPr lang="en-US" dirty="0" err="1">
                <a:solidFill>
                  <a:srgbClr val="FF0000"/>
                </a:solidFill>
              </a:rPr>
              <a:t>cuBLASXt</a:t>
            </a:r>
            <a:r>
              <a:rPr lang="en-US" dirty="0"/>
              <a:t> API: the application may have the data on the Host or any of the devices involved in the computation, and the Library will take care of dispatching the operation to, and transferring the data to, one or multiple GPUs present in the system, depending on the user request.</a:t>
            </a:r>
          </a:p>
          <a:p>
            <a:pPr lvl="1" latinLnBrk="0"/>
            <a:r>
              <a:rPr lang="en-US" dirty="0" err="1">
                <a:solidFill>
                  <a:srgbClr val="FF0000"/>
                </a:solidFill>
              </a:rPr>
              <a:t>cuBLASLt</a:t>
            </a:r>
            <a:r>
              <a:rPr lang="en-US" dirty="0"/>
              <a:t> API: a lightweight library dedicated to </a:t>
            </a:r>
            <a:r>
              <a:rPr lang="en-US" dirty="0" err="1"/>
              <a:t>GEneral</a:t>
            </a:r>
            <a:r>
              <a:rPr lang="en-US" dirty="0"/>
              <a:t> Matrix-to matrix Multiply (GEMM) operations with a new flexible API.</a:t>
            </a:r>
          </a:p>
        </p:txBody>
      </p:sp>
    </p:spTree>
    <p:extLst>
      <p:ext uri="{BB962C8B-B14F-4D97-AF65-F5344CB8AC3E}">
        <p14:creationId xmlns:p14="http://schemas.microsoft.com/office/powerpoint/2010/main" val="1229382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76460" y="489681"/>
            <a:ext cx="8229600" cy="857250"/>
          </a:xfrm>
        </p:spPr>
        <p:txBody>
          <a:bodyPr/>
          <a:lstStyle/>
          <a:p>
            <a:r>
              <a:rPr lang="en-US" altLang="ko-KR" dirty="0" err="1">
                <a:solidFill>
                  <a:srgbClr val="00B0F0"/>
                </a:solidFill>
              </a:rPr>
              <a:t>cublasSgeMM</a:t>
            </a:r>
            <a:endParaRPr lang="ko-KR" altLang="en-US" dirty="0">
              <a:solidFill>
                <a:srgbClr val="00B0F0"/>
              </a:solidFill>
            </a:endParaRPr>
          </a:p>
        </p:txBody>
      </p:sp>
      <p:sp>
        <p:nvSpPr>
          <p:cNvPr id="3" name="내용 개체 틀 2"/>
          <p:cNvSpPr>
            <a:spLocks noGrp="1"/>
          </p:cNvSpPr>
          <p:nvPr>
            <p:ph idx="1"/>
          </p:nvPr>
        </p:nvSpPr>
        <p:spPr>
          <a:xfrm>
            <a:off x="1331640" y="1428614"/>
            <a:ext cx="6588732" cy="3394472"/>
          </a:xfrm>
        </p:spPr>
        <p:txBody>
          <a:bodyPr/>
          <a:lstStyle/>
          <a:p>
            <a:pPr lvl="1"/>
            <a:endParaRPr lang="en-US" altLang="ko-KR" dirty="0">
              <a:solidFill>
                <a:srgbClr val="FFFF00"/>
              </a:solidFill>
            </a:endParaRPr>
          </a:p>
        </p:txBody>
      </p:sp>
      <p:pic>
        <p:nvPicPr>
          <p:cNvPr id="5" name="Picture 4">
            <a:extLst>
              <a:ext uri="{FF2B5EF4-FFF2-40B4-BE49-F238E27FC236}">
                <a16:creationId xmlns:a16="http://schemas.microsoft.com/office/drawing/2014/main" id="{CA5E24E5-5F88-8B49-848F-8167912D3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97" y="1428614"/>
            <a:ext cx="9085500" cy="2655304"/>
          </a:xfrm>
          <a:prstGeom prst="rect">
            <a:avLst/>
          </a:prstGeom>
        </p:spPr>
      </p:pic>
      <p:sp>
        <p:nvSpPr>
          <p:cNvPr id="6" name="Rectangle 5">
            <a:extLst>
              <a:ext uri="{FF2B5EF4-FFF2-40B4-BE49-F238E27FC236}">
                <a16:creationId xmlns:a16="http://schemas.microsoft.com/office/drawing/2014/main" id="{71AE5386-A579-604B-86CF-A454604E47C4}"/>
              </a:ext>
            </a:extLst>
          </p:cNvPr>
          <p:cNvSpPr/>
          <p:nvPr/>
        </p:nvSpPr>
        <p:spPr>
          <a:xfrm>
            <a:off x="1691680" y="53910"/>
            <a:ext cx="7380312" cy="369332"/>
          </a:xfrm>
          <a:prstGeom prst="rect">
            <a:avLst/>
          </a:prstGeom>
        </p:spPr>
        <p:txBody>
          <a:bodyPr wrap="square">
            <a:spAutoFit/>
          </a:bodyPr>
          <a:lstStyle/>
          <a:p>
            <a:r>
              <a:rPr lang="en-US" dirty="0"/>
              <a:t>https://</a:t>
            </a:r>
            <a:r>
              <a:rPr lang="en-US" dirty="0" err="1"/>
              <a:t>docs.nvidia.com</a:t>
            </a:r>
            <a:r>
              <a:rPr lang="en-US" dirty="0"/>
              <a:t>/</a:t>
            </a:r>
            <a:r>
              <a:rPr lang="en-US" dirty="0" err="1"/>
              <a:t>cuda</a:t>
            </a:r>
            <a:r>
              <a:rPr lang="en-US" dirty="0"/>
              <a:t>/</a:t>
            </a:r>
            <a:r>
              <a:rPr lang="en-US" dirty="0" err="1"/>
              <a:t>cublas</a:t>
            </a:r>
            <a:r>
              <a:rPr lang="en-US" dirty="0"/>
              <a:t>/</a:t>
            </a:r>
            <a:r>
              <a:rPr lang="en-US" dirty="0" err="1"/>
              <a:t>index.html#cublas-lt-t-gt-gemm</a:t>
            </a:r>
            <a:endParaRPr lang="en-US" dirty="0"/>
          </a:p>
        </p:txBody>
      </p:sp>
    </p:spTree>
    <p:extLst>
      <p:ext uri="{BB962C8B-B14F-4D97-AF65-F5344CB8AC3E}">
        <p14:creationId xmlns:p14="http://schemas.microsoft.com/office/powerpoint/2010/main" val="971290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DD080-58D0-784E-BD64-04807651EB8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EF8A160-A93F-0140-8395-15A0E9F64D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001" y="205979"/>
            <a:ext cx="8229600" cy="2041163"/>
          </a:xfrm>
        </p:spPr>
      </p:pic>
      <p:pic>
        <p:nvPicPr>
          <p:cNvPr id="7" name="Picture 6">
            <a:extLst>
              <a:ext uri="{FF2B5EF4-FFF2-40B4-BE49-F238E27FC236}">
                <a16:creationId xmlns:a16="http://schemas.microsoft.com/office/drawing/2014/main" id="{746B7D32-71D3-6A4C-B185-89170332F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355726"/>
            <a:ext cx="5724128" cy="2662530"/>
          </a:xfrm>
          <a:prstGeom prst="rect">
            <a:avLst/>
          </a:prstGeom>
        </p:spPr>
      </p:pic>
    </p:spTree>
    <p:extLst>
      <p:ext uri="{BB962C8B-B14F-4D97-AF65-F5344CB8AC3E}">
        <p14:creationId xmlns:p14="http://schemas.microsoft.com/office/powerpoint/2010/main" val="917721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213F-2AA7-FB4A-AC58-7F02862FB61F}"/>
              </a:ext>
            </a:extLst>
          </p:cNvPr>
          <p:cNvSpPr>
            <a:spLocks noGrp="1"/>
          </p:cNvSpPr>
          <p:nvPr>
            <p:ph type="title"/>
          </p:nvPr>
        </p:nvSpPr>
        <p:spPr>
          <a:xfrm>
            <a:off x="179512" y="123478"/>
            <a:ext cx="5112568" cy="857250"/>
          </a:xfrm>
        </p:spPr>
        <p:txBody>
          <a:bodyPr>
            <a:normAutofit/>
          </a:bodyPr>
          <a:lstStyle/>
          <a:p>
            <a:r>
              <a:rPr lang="en-US" dirty="0"/>
              <a:t>CUDA Ecosystem</a:t>
            </a:r>
          </a:p>
        </p:txBody>
      </p:sp>
      <p:sp>
        <p:nvSpPr>
          <p:cNvPr id="3" name="Content Placeholder 2">
            <a:extLst>
              <a:ext uri="{FF2B5EF4-FFF2-40B4-BE49-F238E27FC236}">
                <a16:creationId xmlns:a16="http://schemas.microsoft.com/office/drawing/2014/main" id="{4F8BD945-9579-404E-8F24-EF44095CDA3D}"/>
              </a:ext>
            </a:extLst>
          </p:cNvPr>
          <p:cNvSpPr>
            <a:spLocks noGrp="1"/>
          </p:cNvSpPr>
          <p:nvPr>
            <p:ph idx="1"/>
          </p:nvPr>
        </p:nvSpPr>
        <p:spPr>
          <a:xfrm>
            <a:off x="137044" y="857106"/>
            <a:ext cx="5515076" cy="4018900"/>
          </a:xfrm>
        </p:spPr>
        <p:txBody>
          <a:bodyPr>
            <a:noAutofit/>
          </a:bodyPr>
          <a:lstStyle/>
          <a:p>
            <a:r>
              <a:rPr lang="en-US" sz="1400" dirty="0"/>
              <a:t>Programming languages and APIs</a:t>
            </a:r>
          </a:p>
          <a:p>
            <a:pPr lvl="1"/>
            <a:r>
              <a:rPr lang="en-US" sz="1400" dirty="0">
                <a:solidFill>
                  <a:srgbClr val="FF0000"/>
                </a:solidFill>
              </a:rPr>
              <a:t>CUDA</a:t>
            </a:r>
            <a:r>
              <a:rPr lang="en-US" sz="1400" dirty="0"/>
              <a:t>: C, C++, Fortran, Python, etc.</a:t>
            </a:r>
          </a:p>
          <a:p>
            <a:r>
              <a:rPr lang="en-US" sz="1400" dirty="0"/>
              <a:t>Libraries</a:t>
            </a:r>
          </a:p>
          <a:p>
            <a:pPr lvl="1"/>
            <a:r>
              <a:rPr lang="en-US" sz="1400" dirty="0"/>
              <a:t>Mathematical libraries: </a:t>
            </a:r>
            <a:r>
              <a:rPr lang="en-US" sz="1400" dirty="0" err="1">
                <a:solidFill>
                  <a:srgbClr val="FF0000"/>
                </a:solidFill>
              </a:rPr>
              <a:t>cuBLAS</a:t>
            </a:r>
            <a:r>
              <a:rPr lang="en-US" sz="1400" dirty="0">
                <a:solidFill>
                  <a:srgbClr val="FF0000"/>
                </a:solidFill>
              </a:rPr>
              <a:t>, </a:t>
            </a:r>
            <a:r>
              <a:rPr lang="en-US" sz="1400" dirty="0" err="1">
                <a:solidFill>
                  <a:srgbClr val="FF0000"/>
                </a:solidFill>
              </a:rPr>
              <a:t>cuRAND</a:t>
            </a:r>
            <a:r>
              <a:rPr lang="en-US" sz="1400" dirty="0">
                <a:solidFill>
                  <a:srgbClr val="FF0000"/>
                </a:solidFill>
              </a:rPr>
              <a:t>, </a:t>
            </a:r>
            <a:r>
              <a:rPr lang="en-US" sz="1400" dirty="0" err="1">
                <a:solidFill>
                  <a:srgbClr val="FF0000"/>
                </a:solidFill>
              </a:rPr>
              <a:t>cuFFT</a:t>
            </a:r>
            <a:r>
              <a:rPr lang="en-US" sz="1400" dirty="0"/>
              <a:t>, </a:t>
            </a:r>
            <a:r>
              <a:rPr lang="en-US" sz="1400" dirty="0" err="1"/>
              <a:t>cuSPARSE</a:t>
            </a:r>
            <a:r>
              <a:rPr lang="en-US" sz="1400" dirty="0"/>
              <a:t>, </a:t>
            </a:r>
            <a:r>
              <a:rPr lang="en-US" sz="1400" dirty="0" err="1"/>
              <a:t>cuTENSOR</a:t>
            </a:r>
            <a:r>
              <a:rPr lang="en-US" sz="1400" dirty="0"/>
              <a:t>, </a:t>
            </a:r>
            <a:r>
              <a:rPr lang="en-US" sz="1400" dirty="0" err="1"/>
              <a:t>cuSOLVER</a:t>
            </a:r>
            <a:endParaRPr lang="en-US" sz="1400" dirty="0"/>
          </a:p>
          <a:p>
            <a:pPr lvl="1"/>
            <a:r>
              <a:rPr lang="en-US" sz="1400" dirty="0"/>
              <a:t>Parallel algorithm libraries: </a:t>
            </a:r>
            <a:r>
              <a:rPr lang="en-US" sz="1400" dirty="0" err="1"/>
              <a:t>nvGRAPH</a:t>
            </a:r>
            <a:r>
              <a:rPr lang="en-US" sz="1400" dirty="0"/>
              <a:t>, Thrust</a:t>
            </a:r>
          </a:p>
          <a:p>
            <a:pPr lvl="1"/>
            <a:r>
              <a:rPr lang="en-US" sz="1400" dirty="0"/>
              <a:t>Image and video libraries: </a:t>
            </a:r>
            <a:r>
              <a:rPr lang="en-US" sz="1400" dirty="0" err="1"/>
              <a:t>nvJPEG</a:t>
            </a:r>
            <a:r>
              <a:rPr lang="en-US" sz="1400" dirty="0"/>
              <a:t>, NPP, Optical Flow  SDK</a:t>
            </a:r>
          </a:p>
          <a:p>
            <a:pPr lvl="1"/>
            <a:r>
              <a:rPr lang="en-US" sz="1400" dirty="0"/>
              <a:t>Communication libraries: NVSHMEM, NCCL</a:t>
            </a:r>
          </a:p>
          <a:p>
            <a:pPr lvl="1"/>
            <a:r>
              <a:rPr lang="en-US" sz="1400" dirty="0"/>
              <a:t>Deep learning libraries: </a:t>
            </a:r>
            <a:r>
              <a:rPr lang="en-US" sz="1400" dirty="0" err="1">
                <a:solidFill>
                  <a:srgbClr val="FF0000"/>
                </a:solidFill>
              </a:rPr>
              <a:t>cuDNN</a:t>
            </a:r>
            <a:r>
              <a:rPr lang="en-US" sz="1400" dirty="0">
                <a:solidFill>
                  <a:srgbClr val="FF0000"/>
                </a:solidFill>
              </a:rPr>
              <a:t>, </a:t>
            </a:r>
            <a:r>
              <a:rPr lang="en-US" sz="1400" dirty="0" err="1">
                <a:solidFill>
                  <a:srgbClr val="FF0000"/>
                </a:solidFill>
              </a:rPr>
              <a:t>TensorRT</a:t>
            </a:r>
            <a:r>
              <a:rPr lang="en-US" sz="1400" dirty="0"/>
              <a:t>, Jarvis, DALI</a:t>
            </a:r>
          </a:p>
          <a:p>
            <a:pPr lvl="1"/>
            <a:r>
              <a:rPr lang="en-US" sz="1400" dirty="0"/>
              <a:t>Partner libraries: OpenCV, </a:t>
            </a:r>
            <a:r>
              <a:rPr lang="en-US" sz="1400" dirty="0" err="1"/>
              <a:t>FFmpeg</a:t>
            </a:r>
            <a:r>
              <a:rPr lang="en-US" sz="1400" dirty="0"/>
              <a:t>, </a:t>
            </a:r>
            <a:r>
              <a:rPr lang="en-US" sz="1400" dirty="0" err="1"/>
              <a:t>ArrayFire</a:t>
            </a:r>
            <a:r>
              <a:rPr lang="en-US" sz="1400" dirty="0"/>
              <a:t>, MAGMA</a:t>
            </a:r>
          </a:p>
          <a:p>
            <a:pPr latinLnBrk="0"/>
            <a:r>
              <a:rPr lang="en-US" sz="1400" dirty="0"/>
              <a:t>Profiling and debugging tools</a:t>
            </a:r>
          </a:p>
          <a:p>
            <a:pPr lvl="1" latinLnBrk="0"/>
            <a:r>
              <a:rPr lang="en-US" sz="1400" u="sng" dirty="0">
                <a:hlinkClick r:id="rId2">
                  <a:extLst>
                    <a:ext uri="{A12FA001-AC4F-418D-AE19-62706E023703}">
                      <ahyp:hlinkClr xmlns:ahyp="http://schemas.microsoft.com/office/drawing/2018/hyperlinkcolor" val="tx"/>
                    </a:ext>
                  </a:extLst>
                </a:hlinkClick>
              </a:rPr>
              <a:t>NVIDIA Nsight</a:t>
            </a:r>
            <a:r>
              <a:rPr lang="en-US" sz="1400" u="sng" dirty="0"/>
              <a:t>: </a:t>
            </a:r>
            <a:r>
              <a:rPr lang="en-US" sz="1400" dirty="0"/>
              <a:t>profiling, tracing, and debugging tool. </a:t>
            </a:r>
          </a:p>
          <a:p>
            <a:pPr lvl="1" latinLnBrk="0"/>
            <a:r>
              <a:rPr lang="en-US" sz="1400" u="sng" dirty="0">
                <a:hlinkClick r:id="rId3">
                  <a:extLst>
                    <a:ext uri="{A12FA001-AC4F-418D-AE19-62706E023703}">
                      <ahyp:hlinkClr xmlns:ahyp="http://schemas.microsoft.com/office/drawing/2018/hyperlinkcolor" val="tx"/>
                    </a:ext>
                  </a:extLst>
                </a:hlinkClick>
              </a:rPr>
              <a:t>CUDA GDB</a:t>
            </a:r>
            <a:r>
              <a:rPr lang="en-US" sz="1400" u="sng" dirty="0"/>
              <a:t>: </a:t>
            </a:r>
            <a:r>
              <a:rPr lang="en-US" sz="1400" dirty="0"/>
              <a:t>extension of Linux GDB, a console-based debugging interface </a:t>
            </a:r>
          </a:p>
          <a:p>
            <a:pPr lvl="1" latinLnBrk="0"/>
            <a:r>
              <a:rPr lang="en-US" sz="1400" u="sng" dirty="0">
                <a:hlinkClick r:id="rId4">
                  <a:extLst>
                    <a:ext uri="{A12FA001-AC4F-418D-AE19-62706E023703}">
                      <ahyp:hlinkClr xmlns:ahyp="http://schemas.microsoft.com/office/drawing/2018/hyperlinkcolor" val="tx"/>
                    </a:ext>
                  </a:extLst>
                </a:hlinkClick>
              </a:rPr>
              <a:t>CUDA-Memcheck</a:t>
            </a:r>
            <a:r>
              <a:rPr lang="en-US" sz="1400" u="sng" dirty="0"/>
              <a:t>: </a:t>
            </a:r>
            <a:r>
              <a:rPr lang="en-US" sz="1400" dirty="0"/>
              <a:t>memory access issues by examining the thousands of threads running concurrently.</a:t>
            </a:r>
          </a:p>
        </p:txBody>
      </p:sp>
      <p:pic>
        <p:nvPicPr>
          <p:cNvPr id="5" name="Picture 4">
            <a:extLst>
              <a:ext uri="{FF2B5EF4-FFF2-40B4-BE49-F238E27FC236}">
                <a16:creationId xmlns:a16="http://schemas.microsoft.com/office/drawing/2014/main" id="{776C017E-273D-6E4E-ACA4-A03BE2FB8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128" y="1138364"/>
            <a:ext cx="3264363" cy="3456384"/>
          </a:xfrm>
          <a:prstGeom prst="rect">
            <a:avLst/>
          </a:prstGeom>
        </p:spPr>
      </p:pic>
    </p:spTree>
    <p:extLst>
      <p:ext uri="{BB962C8B-B14F-4D97-AF65-F5344CB8AC3E}">
        <p14:creationId xmlns:p14="http://schemas.microsoft.com/office/powerpoint/2010/main" val="221286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3dgep.com/wp-content/uploads/2011/11/CUDA-memory-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622" y="141480"/>
            <a:ext cx="4212468" cy="4663545"/>
          </a:xfrm>
          <a:prstGeom prst="rect">
            <a:avLst/>
          </a:prstGeom>
          <a:noFill/>
          <a:extLst>
            <a:ext uri="{909E8E84-426E-40DD-AFC4-6F175D3DCCD1}">
              <a14:hiddenFill xmlns:a14="http://schemas.microsoft.com/office/drawing/2010/main">
                <a:solidFill>
                  <a:srgbClr val="FFFFFF"/>
                </a:solidFill>
              </a14:hiddenFill>
            </a:ext>
          </a:extLst>
        </p:spPr>
      </p:pic>
      <p:sp>
        <p:nvSpPr>
          <p:cNvPr id="5" name="내용 개체 틀 2"/>
          <p:cNvSpPr txBox="1">
            <a:spLocks/>
          </p:cNvSpPr>
          <p:nvPr/>
        </p:nvSpPr>
        <p:spPr>
          <a:xfrm>
            <a:off x="5544108" y="357505"/>
            <a:ext cx="2430270" cy="4096550"/>
          </a:xfrm>
          <a:prstGeom prst="rect">
            <a:avLst/>
          </a:prstGeom>
        </p:spPr>
        <p:txBody>
          <a:bodyPr vert="horz" lIns="68580" tIns="34290" rIns="68580" bIns="34290" rtlCol="0">
            <a:normAutofit fontScale="85000" lnSpcReduction="10000"/>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2400" dirty="0"/>
              <a:t>Constant memory</a:t>
            </a:r>
          </a:p>
          <a:p>
            <a:pPr marL="0" indent="0">
              <a:buNone/>
            </a:pPr>
            <a:endParaRPr lang="en-US" altLang="ko-KR" sz="2400" dirty="0"/>
          </a:p>
          <a:p>
            <a:r>
              <a:rPr lang="en-US" altLang="ko-KR" sz="2400" dirty="0"/>
              <a:t>Space for “constant” data during a kernel execution </a:t>
            </a:r>
          </a:p>
          <a:p>
            <a:r>
              <a:rPr lang="en-US" altLang="ko-KR" sz="2400" dirty="0"/>
              <a:t>64kB per a GPU board</a:t>
            </a:r>
          </a:p>
          <a:p>
            <a:r>
              <a:rPr lang="en-US" altLang="ko-KR" sz="2400" dirty="0"/>
              <a:t>Cached on chip</a:t>
            </a:r>
          </a:p>
          <a:p>
            <a:r>
              <a:rPr lang="en-US" altLang="ko-KR" sz="2400" dirty="0">
                <a:solidFill>
                  <a:srgbClr val="FFFF00"/>
                </a:solidFill>
              </a:rPr>
              <a:t>Fast if threads of a half warp reads the same address</a:t>
            </a:r>
          </a:p>
        </p:txBody>
      </p:sp>
    </p:spTree>
    <p:extLst>
      <p:ext uri="{BB962C8B-B14F-4D97-AF65-F5344CB8AC3E}">
        <p14:creationId xmlns:p14="http://schemas.microsoft.com/office/powerpoint/2010/main" val="2826122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0FA6-10B5-4E46-9917-B98732821A43}"/>
              </a:ext>
            </a:extLst>
          </p:cNvPr>
          <p:cNvSpPr>
            <a:spLocks noGrp="1"/>
          </p:cNvSpPr>
          <p:nvPr>
            <p:ph type="title"/>
          </p:nvPr>
        </p:nvSpPr>
        <p:spPr/>
        <p:txBody>
          <a:bodyPr/>
          <a:lstStyle/>
          <a:p>
            <a:r>
              <a:rPr lang="en-KR" dirty="0"/>
              <a:t>Example 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DD24730-D06C-9FBE-9B7D-E5B15E2F0724}"/>
                  </a:ext>
                </a:extLst>
              </p:cNvPr>
              <p:cNvSpPr>
                <a:spLocks noGrp="1"/>
              </p:cNvSpPr>
              <p:nvPr>
                <p:ph idx="1"/>
              </p:nvPr>
            </p:nvSpPr>
            <p:spPr>
              <a:xfrm>
                <a:off x="539552" y="1206703"/>
                <a:ext cx="8229600" cy="3381271"/>
              </a:xfrm>
            </p:spPr>
            <p:txBody>
              <a:bodyPr/>
              <a:lstStyle/>
              <a:p>
                <a:pPr marL="0" indent="0">
                  <a:buNone/>
                </a:pPr>
                <a14:m>
                  <m:oMath xmlns:m="http://schemas.openxmlformats.org/officeDocument/2006/math">
                    <m:f>
                      <m:fPr>
                        <m:ctrlPr>
                          <a:rPr lang="en-KR" i="1" smtClean="0">
                            <a:latin typeface="Cambria Math" panose="02040503050406030204" pitchFamily="18" charset="0"/>
                          </a:rPr>
                        </m:ctrlPr>
                      </m:fPr>
                      <m:num>
                        <m:r>
                          <a:rPr lang="en-K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𝑧</m:t>
                        </m:r>
                        <m:r>
                          <a:rPr lang="en-US" i="1">
                            <a:latin typeface="Cambria Math" panose="02040503050406030204" pitchFamily="18" charset="0"/>
                            <a:ea typeface="Cambria Math" panose="02040503050406030204" pitchFamily="18" charset="0"/>
                          </a:rPr>
                          <m:t>)</m:t>
                        </m:r>
                      </m:num>
                      <m:den>
                        <m:r>
                          <a:rPr lang="en-K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den>
                    </m:f>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4</m:t>
                        </m:r>
                      </m:num>
                      <m:den>
                        <m:r>
                          <a:rPr lang="en-US" b="0" i="1" smtClean="0">
                            <a:latin typeface="Cambria Math" panose="02040503050406030204" pitchFamily="18" charset="0"/>
                            <a:ea typeface="Cambria Math" panose="02040503050406030204" pitchFamily="18" charset="0"/>
                          </a:rPr>
                          <m:t>5∆</m:t>
                        </m:r>
                        <m:r>
                          <a:rPr lang="en-US" b="0" i="1" smtClean="0">
                            <a:latin typeface="Cambria Math" panose="02040503050406030204" pitchFamily="18" charset="0"/>
                            <a:ea typeface="Cambria Math" panose="02040503050406030204" pitchFamily="18" charset="0"/>
                          </a:rPr>
                          <m:t>𝑥</m:t>
                        </m:r>
                      </m:den>
                    </m:f>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𝑗</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5∆</m:t>
                        </m:r>
                        <m:r>
                          <a:rPr lang="en-US" i="1">
                            <a:latin typeface="Cambria Math" panose="02040503050406030204" pitchFamily="18" charset="0"/>
                            <a:ea typeface="Cambria Math" panose="02040503050406030204" pitchFamily="18" charset="0"/>
                          </a:rPr>
                          <m:t>𝑥</m:t>
                        </m:r>
                      </m:den>
                    </m:f>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r>
                      <a:rPr lang="en-US" b="0" i="0"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4</m:t>
                        </m:r>
                      </m:num>
                      <m:den>
                        <m:r>
                          <a:rPr lang="en-US" b="0" i="1" smtClean="0">
                            <a:latin typeface="Cambria Math" panose="02040503050406030204" pitchFamily="18" charset="0"/>
                            <a:ea typeface="Cambria Math" panose="02040503050406030204" pitchFamily="18" charset="0"/>
                          </a:rPr>
                          <m:t>10</m:t>
                        </m:r>
                        <m:r>
                          <a:rPr lang="en-US" i="1">
                            <a:latin typeface="Cambria Math" panose="02040503050406030204" pitchFamily="18" charset="0"/>
                            <a:ea typeface="Cambria Math" panose="02040503050406030204" pitchFamily="18" charset="0"/>
                          </a:rPr>
                          <m:t>5∆</m:t>
                        </m:r>
                        <m:r>
                          <a:rPr lang="en-US" i="1">
                            <a:latin typeface="Cambria Math" panose="02040503050406030204" pitchFamily="18" charset="0"/>
                            <a:ea typeface="Cambria Math" panose="02040503050406030204" pitchFamily="18" charset="0"/>
                          </a:rPr>
                          <m:t>𝑥</m:t>
                        </m:r>
                      </m:den>
                    </m:f>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+3,</m:t>
                        </m:r>
                        <m:r>
                          <a:rPr lang="en-US" i="1">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280</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den>
                    </m:f>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+4,</m:t>
                        </m:r>
                        <m:r>
                          <a:rPr lang="en-US" i="1">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4</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𝑂</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ea typeface="Cambria Math" panose="02040503050406030204" pitchFamily="18" charset="0"/>
                          </a:rPr>
                          <m:t>8</m:t>
                        </m:r>
                      </m:sup>
                    </m:sSup>
                    <m:r>
                      <a:rPr lang="en-US" b="0" i="1" smtClean="0">
                        <a:latin typeface="Cambria Math" panose="02040503050406030204" pitchFamily="18" charset="0"/>
                        <a:ea typeface="Cambria Math" panose="02040503050406030204" pitchFamily="18" charset="0"/>
                      </a:rPr>
                      <m:t>)</m:t>
                    </m:r>
                  </m:oMath>
                </a14:m>
                <a:r>
                  <a:rPr lang="en-KR" dirty="0"/>
                  <a:t> </a:t>
                </a:r>
              </a:p>
              <a:p>
                <a:pPr marL="0" indent="0">
                  <a:buNone/>
                </a:pPr>
                <a:endParaRPr lang="en-KR" dirty="0"/>
              </a:p>
              <a:p>
                <a:r>
                  <a:rPr lang="en-KR" dirty="0"/>
                  <a:t> We could learn how to use</a:t>
                </a:r>
              </a:p>
              <a:p>
                <a:pPr lvl="1"/>
                <a:r>
                  <a:rPr lang="en-US" dirty="0"/>
                  <a:t>c</a:t>
                </a:r>
                <a:r>
                  <a:rPr lang="en-KR" dirty="0"/>
                  <a:t>onstand memory</a:t>
                </a:r>
              </a:p>
              <a:p>
                <a:pPr lvl="1"/>
                <a:r>
                  <a:rPr lang="en-KR" dirty="0"/>
                  <a:t>shared memory</a:t>
                </a:r>
              </a:p>
              <a:p>
                <a:pPr lvl="1"/>
                <a:r>
                  <a:rPr lang="en-US" dirty="0"/>
                  <a:t>Periodic boundary condition</a:t>
                </a:r>
                <a:endParaRPr lang="en-KR" dirty="0"/>
              </a:p>
            </p:txBody>
          </p:sp>
        </mc:Choice>
        <mc:Fallback>
          <p:sp>
            <p:nvSpPr>
              <p:cNvPr id="3" name="Content Placeholder 2">
                <a:extLst>
                  <a:ext uri="{FF2B5EF4-FFF2-40B4-BE49-F238E27FC236}">
                    <a16:creationId xmlns:a16="http://schemas.microsoft.com/office/drawing/2014/main" id="{0DD24730-D06C-9FBE-9B7D-E5B15E2F0724}"/>
                  </a:ext>
                </a:extLst>
              </p:cNvPr>
              <p:cNvSpPr>
                <a:spLocks noGrp="1" noRot="1" noChangeAspect="1" noMove="1" noResize="1" noEditPoints="1" noAdjustHandles="1" noChangeArrowheads="1" noChangeShapeType="1" noTextEdit="1"/>
              </p:cNvSpPr>
              <p:nvPr>
                <p:ph idx="1"/>
              </p:nvPr>
            </p:nvSpPr>
            <p:spPr>
              <a:xfrm>
                <a:off x="539552" y="1206703"/>
                <a:ext cx="8229600" cy="3381271"/>
              </a:xfrm>
              <a:blipFill>
                <a:blip r:embed="rId2"/>
                <a:stretch>
                  <a:fillRect l="-924"/>
                </a:stretch>
              </a:blipFill>
            </p:spPr>
            <p:txBody>
              <a:bodyPr/>
              <a:lstStyle/>
              <a:p>
                <a:r>
                  <a:rPr lang="en-KR">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7231CE87-D9A0-C0ED-2A9C-C1848E78248F}"/>
                  </a:ext>
                </a:extLst>
              </p:cNvPr>
              <p:cNvSpPr txBox="1"/>
              <p:nvPr/>
            </p:nvSpPr>
            <p:spPr>
              <a:xfrm>
                <a:off x="6012160" y="349453"/>
                <a:ext cx="1089273" cy="52578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KR" i="1" smtClean="0">
                              <a:latin typeface="Cambria Math" panose="02040503050406030204" pitchFamily="18" charset="0"/>
                            </a:rPr>
                          </m:ctrlPr>
                        </m:fPr>
                        <m:num>
                          <m:r>
                            <a:rPr lang="en-KR"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r>
                            <a:rPr lang="en-US" b="0" i="1" smtClean="0">
                              <a:latin typeface="Cambria Math" panose="02040503050406030204" pitchFamily="18" charset="0"/>
                              <a:ea typeface="Cambria Math" panose="02040503050406030204" pitchFamily="18" charset="0"/>
                            </a:rPr>
                            <m:t>)</m:t>
                          </m:r>
                        </m:num>
                        <m:den>
                          <m:r>
                            <a:rPr lang="en-KR"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den>
                      </m:f>
                    </m:oMath>
                  </m:oMathPara>
                </a14:m>
                <a:endParaRPr lang="en-KR" dirty="0"/>
              </a:p>
            </p:txBody>
          </p:sp>
        </mc:Choice>
        <mc:Fallback>
          <p:sp>
            <p:nvSpPr>
              <p:cNvPr id="4" name="TextBox 3">
                <a:extLst>
                  <a:ext uri="{FF2B5EF4-FFF2-40B4-BE49-F238E27FC236}">
                    <a16:creationId xmlns:a16="http://schemas.microsoft.com/office/drawing/2014/main" id="{7231CE87-D9A0-C0ED-2A9C-C1848E78248F}"/>
                  </a:ext>
                </a:extLst>
              </p:cNvPr>
              <p:cNvSpPr txBox="1">
                <a:spLocks noRot="1" noChangeAspect="1" noMove="1" noResize="1" noEditPoints="1" noAdjustHandles="1" noChangeArrowheads="1" noChangeShapeType="1" noTextEdit="1"/>
              </p:cNvSpPr>
              <p:nvPr/>
            </p:nvSpPr>
            <p:spPr>
              <a:xfrm>
                <a:off x="6012160" y="349453"/>
                <a:ext cx="1089273" cy="525785"/>
              </a:xfrm>
              <a:prstGeom prst="rect">
                <a:avLst/>
              </a:prstGeom>
              <a:blipFill>
                <a:blip r:embed="rId3"/>
                <a:stretch>
                  <a:fillRect l="-3448" t="-4651" r="-5747" b="-13953"/>
                </a:stretch>
              </a:blipFill>
            </p:spPr>
            <p:txBody>
              <a:bodyPr/>
              <a:lstStyle/>
              <a:p>
                <a:r>
                  <a:rPr lang="en-KR">
                    <a:noFill/>
                  </a:rPr>
                  <a:t> </a:t>
                </a:r>
              </a:p>
            </p:txBody>
          </p:sp>
        </mc:Fallback>
      </mc:AlternateContent>
    </p:spTree>
    <p:extLst>
      <p:ext uri="{BB962C8B-B14F-4D97-AF65-F5344CB8AC3E}">
        <p14:creationId xmlns:p14="http://schemas.microsoft.com/office/powerpoint/2010/main" val="99376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2BC7-EE34-59D3-D906-FC9B2CFFB4EC}"/>
              </a:ext>
            </a:extLst>
          </p:cNvPr>
          <p:cNvSpPr>
            <a:spLocks noGrp="1"/>
          </p:cNvSpPr>
          <p:nvPr>
            <p:ph type="title"/>
          </p:nvPr>
        </p:nvSpPr>
        <p:spPr/>
        <p:txBody>
          <a:bodyPr/>
          <a:lstStyle/>
          <a:p>
            <a:r>
              <a:rPr lang="en-KR" dirty="0"/>
              <a:t>references</a:t>
            </a:r>
          </a:p>
        </p:txBody>
      </p:sp>
      <p:sp>
        <p:nvSpPr>
          <p:cNvPr id="3" name="Content Placeholder 2">
            <a:extLst>
              <a:ext uri="{FF2B5EF4-FFF2-40B4-BE49-F238E27FC236}">
                <a16:creationId xmlns:a16="http://schemas.microsoft.com/office/drawing/2014/main" id="{034057D5-F883-E220-5EE2-31ECAB795215}"/>
              </a:ext>
            </a:extLst>
          </p:cNvPr>
          <p:cNvSpPr>
            <a:spLocks noGrp="1"/>
          </p:cNvSpPr>
          <p:nvPr>
            <p:ph idx="1"/>
          </p:nvPr>
        </p:nvSpPr>
        <p:spPr/>
        <p:txBody>
          <a:bodyPr/>
          <a:lstStyle/>
          <a:p>
            <a:r>
              <a:rPr lang="en-US" dirty="0">
                <a:hlinkClick r:id="rId2"/>
              </a:rPr>
              <a:t>https://developer.nvidia.com/blog/finite-difference-methods-cuda-cc-part-1/</a:t>
            </a:r>
            <a:endParaRPr lang="en-US" dirty="0"/>
          </a:p>
          <a:p>
            <a:r>
              <a:rPr lang="en-US" dirty="0"/>
              <a:t>https://</a:t>
            </a:r>
            <a:r>
              <a:rPr lang="en-US" dirty="0" err="1"/>
              <a:t>developer.nvidia.com</a:t>
            </a:r>
            <a:r>
              <a:rPr lang="en-US" dirty="0"/>
              <a:t>/blog/finite-difference-methods-cuda-fortran-part-1/</a:t>
            </a:r>
            <a:endParaRPr lang="en-KR" dirty="0"/>
          </a:p>
        </p:txBody>
      </p:sp>
    </p:spTree>
    <p:extLst>
      <p:ext uri="{BB962C8B-B14F-4D97-AF65-F5344CB8AC3E}">
        <p14:creationId xmlns:p14="http://schemas.microsoft.com/office/powerpoint/2010/main" val="2544447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3dgep.com/wp-content/uploads/2011/11/CUDA-memory-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622" y="141480"/>
            <a:ext cx="4212468" cy="4663545"/>
          </a:xfrm>
          <a:prstGeom prst="rect">
            <a:avLst/>
          </a:prstGeom>
          <a:noFill/>
          <a:extLst>
            <a:ext uri="{909E8E84-426E-40DD-AFC4-6F175D3DCCD1}">
              <a14:hiddenFill xmlns:a14="http://schemas.microsoft.com/office/drawing/2010/main">
                <a:solidFill>
                  <a:srgbClr val="FFFFFF"/>
                </a:solidFill>
              </a14:hiddenFill>
            </a:ext>
          </a:extLst>
        </p:spPr>
      </p:pic>
      <p:sp>
        <p:nvSpPr>
          <p:cNvPr id="5" name="내용 개체 틀 2"/>
          <p:cNvSpPr txBox="1">
            <a:spLocks/>
          </p:cNvSpPr>
          <p:nvPr/>
        </p:nvSpPr>
        <p:spPr>
          <a:xfrm>
            <a:off x="5544108" y="357505"/>
            <a:ext cx="2430270" cy="4096550"/>
          </a:xfrm>
          <a:prstGeom prst="rect">
            <a:avLst/>
          </a:prstGeom>
        </p:spPr>
        <p:txBody>
          <a:bodyPr vert="horz" lIns="68580" tIns="34290" rIns="68580" bIns="34290" rtlCol="0">
            <a:normAutofit lnSpcReduction="10000"/>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2400" dirty="0"/>
              <a:t>Texture memory</a:t>
            </a:r>
          </a:p>
          <a:p>
            <a:pPr marL="0" indent="0">
              <a:buNone/>
            </a:pPr>
            <a:endParaRPr lang="en-US" altLang="ko-KR" sz="2400" dirty="0"/>
          </a:p>
          <a:p>
            <a:r>
              <a:rPr lang="en-US" altLang="ko-KR" sz="2400" dirty="0"/>
              <a:t>cached on chip</a:t>
            </a:r>
          </a:p>
          <a:p>
            <a:r>
              <a:rPr lang="en-US" altLang="ko-KR" sz="2400" dirty="0"/>
              <a:t>read only</a:t>
            </a:r>
          </a:p>
          <a:p>
            <a:r>
              <a:rPr lang="en-US" altLang="ko-KR" sz="2400" dirty="0"/>
              <a:t>designed for graphics applications</a:t>
            </a:r>
          </a:p>
          <a:p>
            <a:r>
              <a:rPr lang="en-US" altLang="ko-KR" sz="2400" dirty="0"/>
              <a:t>Optimized 2D “spatial locality”</a:t>
            </a:r>
          </a:p>
        </p:txBody>
      </p:sp>
    </p:spTree>
    <p:extLst>
      <p:ext uri="{BB962C8B-B14F-4D97-AF65-F5344CB8AC3E}">
        <p14:creationId xmlns:p14="http://schemas.microsoft.com/office/powerpoint/2010/main" val="27044258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Spatial Locality</a:t>
            </a:r>
            <a:endParaRPr lang="ko-KR" altLang="en-US" dirty="0"/>
          </a:p>
        </p:txBody>
      </p:sp>
      <p:pic>
        <p:nvPicPr>
          <p:cNvPr id="4" name="내용 개체 틀 3" descr="화면 캡처"/>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1329613"/>
            <a:ext cx="4636224" cy="2484275"/>
          </a:xfrm>
        </p:spPr>
      </p:pic>
    </p:spTree>
    <p:extLst>
      <p:ext uri="{BB962C8B-B14F-4D97-AF65-F5344CB8AC3E}">
        <p14:creationId xmlns:p14="http://schemas.microsoft.com/office/powerpoint/2010/main" val="3306552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223628" y="87474"/>
            <a:ext cx="3950196" cy="857250"/>
          </a:xfrm>
        </p:spPr>
        <p:txBody>
          <a:bodyPr/>
          <a:lstStyle/>
          <a:p>
            <a:r>
              <a:rPr lang="en-US" altLang="ko-KR" dirty="0"/>
              <a:t>Heat equation</a:t>
            </a:r>
            <a:endParaRPr lang="ko-KR" altLang="en-US" dirty="0"/>
          </a:p>
        </p:txBody>
      </p:sp>
      <p:graphicFrame>
        <p:nvGraphicFramePr>
          <p:cNvPr id="4" name="내용 개체 틀 3"/>
          <p:cNvGraphicFramePr>
            <a:graphicFrameLocks noGrp="1" noChangeAspect="1"/>
          </p:cNvGraphicFramePr>
          <p:nvPr>
            <p:ph idx="1"/>
          </p:nvPr>
        </p:nvGraphicFramePr>
        <p:xfrm>
          <a:off x="5004048" y="141481"/>
          <a:ext cx="2483644" cy="764381"/>
        </p:xfrm>
        <a:graphic>
          <a:graphicData uri="http://schemas.openxmlformats.org/presentationml/2006/ole">
            <mc:AlternateContent xmlns:mc="http://schemas.openxmlformats.org/markup-compatibility/2006">
              <mc:Choice xmlns:v="urn:schemas-microsoft-com:vml" Requires="v">
                <p:oleObj name="수식" r:id="rId3" imgW="1485720" imgH="457200" progId="Equation.3">
                  <p:embed/>
                </p:oleObj>
              </mc:Choice>
              <mc:Fallback>
                <p:oleObj name="수식" r:id="rId3" imgW="1485720" imgH="457200" progId="Equation.3">
                  <p:embed/>
                  <p:pic>
                    <p:nvPicPr>
                      <p:cNvPr id="4" name="내용 개체 틀 3"/>
                      <p:cNvPicPr/>
                      <p:nvPr/>
                    </p:nvPicPr>
                    <p:blipFill>
                      <a:blip r:embed="rId4"/>
                      <a:stretch>
                        <a:fillRect/>
                      </a:stretch>
                    </p:blipFill>
                    <p:spPr>
                      <a:xfrm>
                        <a:off x="5004048" y="141481"/>
                        <a:ext cx="2483644" cy="764381"/>
                      </a:xfrm>
                      <a:prstGeom prst="rect">
                        <a:avLst/>
                      </a:prstGeom>
                      <a:solidFill>
                        <a:schemeClr val="tx1"/>
                      </a:solidFill>
                    </p:spPr>
                  </p:pic>
                </p:oleObj>
              </mc:Fallback>
            </mc:AlternateContent>
          </a:graphicData>
        </a:graphic>
      </p:graphicFrame>
      <p:graphicFrame>
        <p:nvGraphicFramePr>
          <p:cNvPr id="5" name="개체 4"/>
          <p:cNvGraphicFramePr>
            <a:graphicFrameLocks noGrp="1"/>
          </p:cNvGraphicFramePr>
          <p:nvPr/>
        </p:nvGraphicFramePr>
        <p:xfrm>
          <a:off x="1493658" y="1005577"/>
          <a:ext cx="6103534" cy="749963"/>
        </p:xfrm>
        <a:graphic>
          <a:graphicData uri="http://schemas.openxmlformats.org/presentationml/2006/ole">
            <mc:AlternateContent xmlns:mc="http://schemas.openxmlformats.org/markup-compatibility/2006">
              <mc:Choice xmlns:v="urn:schemas-microsoft-com:vml" Requires="v">
                <p:oleObj name="수식" r:id="rId5" imgW="3504960" imgH="507960" progId="Equation.3">
                  <p:embed/>
                </p:oleObj>
              </mc:Choice>
              <mc:Fallback>
                <p:oleObj name="수식" r:id="rId5" imgW="3504960" imgH="507960" progId="Equation.3">
                  <p:embed/>
                  <p:pic>
                    <p:nvPicPr>
                      <p:cNvPr id="5" name="개체 4"/>
                      <p:cNvPicPr>
                        <a:picLocks noGrp="1" noChangeAspect="1" noChangeArrowheads="1"/>
                      </p:cNvPicPr>
                      <p:nvPr/>
                    </p:nvPicPr>
                    <p:blipFill>
                      <a:blip r:embed="rId6"/>
                      <a:srcRect/>
                      <a:stretch>
                        <a:fillRect/>
                      </a:stretch>
                    </p:blipFill>
                    <p:spPr bwMode="auto">
                      <a:xfrm>
                        <a:off x="1493658" y="1005577"/>
                        <a:ext cx="6103534" cy="749963"/>
                      </a:xfrm>
                      <a:prstGeom prst="rect">
                        <a:avLst/>
                      </a:prstGeom>
                      <a:solidFill>
                        <a:schemeClr val="tx1"/>
                      </a:solidFill>
                      <a:ln>
                        <a:noFill/>
                      </a:ln>
                    </p:spPr>
                  </p:pic>
                </p:oleObj>
              </mc:Fallback>
            </mc:AlternateContent>
          </a:graphicData>
        </a:graphic>
      </p:graphicFrame>
      <p:graphicFrame>
        <p:nvGraphicFramePr>
          <p:cNvPr id="6" name="개체 5"/>
          <p:cNvGraphicFramePr>
            <a:graphicFrameLocks noGrp="1"/>
          </p:cNvGraphicFramePr>
          <p:nvPr/>
        </p:nvGraphicFramePr>
        <p:xfrm>
          <a:off x="1223628" y="1923679"/>
          <a:ext cx="6606778" cy="1296590"/>
        </p:xfrm>
        <a:graphic>
          <a:graphicData uri="http://schemas.openxmlformats.org/presentationml/2006/ole">
            <mc:AlternateContent xmlns:mc="http://schemas.openxmlformats.org/markup-compatibility/2006">
              <mc:Choice xmlns:v="urn:schemas-microsoft-com:vml" Requires="v">
                <p:oleObj name="수식" r:id="rId7" imgW="3492360" imgH="685800" progId="Equation.3">
                  <p:embed/>
                </p:oleObj>
              </mc:Choice>
              <mc:Fallback>
                <p:oleObj name="수식" r:id="rId7" imgW="3492360" imgH="685800" progId="Equation.3">
                  <p:embed/>
                  <p:pic>
                    <p:nvPicPr>
                      <p:cNvPr id="6" name="개체 5"/>
                      <p:cNvPicPr>
                        <a:picLocks noGrp="1" noChangeArrowheads="1"/>
                      </p:cNvPicPr>
                      <p:nvPr/>
                    </p:nvPicPr>
                    <p:blipFill>
                      <a:blip r:embed="rId8"/>
                      <a:srcRect/>
                      <a:stretch>
                        <a:fillRect/>
                      </a:stretch>
                    </p:blipFill>
                    <p:spPr bwMode="auto">
                      <a:xfrm>
                        <a:off x="1223628" y="1923679"/>
                        <a:ext cx="6606778" cy="12965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개체 6"/>
          <p:cNvGraphicFramePr>
            <a:graphicFrameLocks noGrp="1"/>
          </p:cNvGraphicFramePr>
          <p:nvPr/>
        </p:nvGraphicFramePr>
        <p:xfrm>
          <a:off x="1439652" y="3489853"/>
          <a:ext cx="6125766" cy="792956"/>
        </p:xfrm>
        <a:graphic>
          <a:graphicData uri="http://schemas.openxmlformats.org/presentationml/2006/ole">
            <mc:AlternateContent xmlns:mc="http://schemas.openxmlformats.org/markup-compatibility/2006">
              <mc:Choice xmlns:v="urn:schemas-microsoft-com:vml" Requires="v">
                <p:oleObj name="수식" r:id="rId9" imgW="3238200" imgH="419040" progId="Equation.3">
                  <p:embed/>
                </p:oleObj>
              </mc:Choice>
              <mc:Fallback>
                <p:oleObj name="수식" r:id="rId9" imgW="3238200" imgH="419040" progId="Equation.3">
                  <p:embed/>
                  <p:pic>
                    <p:nvPicPr>
                      <p:cNvPr id="7" name="개체 6"/>
                      <p:cNvPicPr>
                        <a:picLocks noGrp="1" noChangeArrowheads="1"/>
                      </p:cNvPicPr>
                      <p:nvPr/>
                    </p:nvPicPr>
                    <p:blipFill>
                      <a:blip r:embed="rId10"/>
                      <a:srcRect/>
                      <a:stretch>
                        <a:fillRect/>
                      </a:stretch>
                    </p:blipFill>
                    <p:spPr bwMode="auto">
                      <a:xfrm>
                        <a:off x="1439652" y="3489853"/>
                        <a:ext cx="6125766" cy="79295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04668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1FD03B0-768D-6BA3-E17D-D85546FAA786}"/>
              </a:ext>
            </a:extLst>
          </p:cNvPr>
          <p:cNvGraphicFramePr>
            <a:graphicFrameLocks noGrp="1"/>
          </p:cNvGraphicFramePr>
          <p:nvPr>
            <p:ph idx="1"/>
            <p:extLst>
              <p:ext uri="{D42A27DB-BD31-4B8C-83A1-F6EECF244321}">
                <p14:modId xmlns:p14="http://schemas.microsoft.com/office/powerpoint/2010/main" val="3449350165"/>
              </p:ext>
            </p:extLst>
          </p:nvPr>
        </p:nvGraphicFramePr>
        <p:xfrm>
          <a:off x="3759207" y="589831"/>
          <a:ext cx="4320480" cy="4315233"/>
        </p:xfrm>
        <a:graphic>
          <a:graphicData uri="http://schemas.openxmlformats.org/drawingml/2006/table">
            <a:tbl>
              <a:tblPr/>
              <a:tblGrid>
                <a:gridCol w="432048">
                  <a:extLst>
                    <a:ext uri="{9D8B030D-6E8A-4147-A177-3AD203B41FA5}">
                      <a16:colId xmlns:a16="http://schemas.microsoft.com/office/drawing/2014/main" val="2345700057"/>
                    </a:ext>
                  </a:extLst>
                </a:gridCol>
                <a:gridCol w="432048">
                  <a:extLst>
                    <a:ext uri="{9D8B030D-6E8A-4147-A177-3AD203B41FA5}">
                      <a16:colId xmlns:a16="http://schemas.microsoft.com/office/drawing/2014/main" val="3386929855"/>
                    </a:ext>
                  </a:extLst>
                </a:gridCol>
                <a:gridCol w="432048">
                  <a:extLst>
                    <a:ext uri="{9D8B030D-6E8A-4147-A177-3AD203B41FA5}">
                      <a16:colId xmlns:a16="http://schemas.microsoft.com/office/drawing/2014/main" val="3688260595"/>
                    </a:ext>
                  </a:extLst>
                </a:gridCol>
                <a:gridCol w="432048">
                  <a:extLst>
                    <a:ext uri="{9D8B030D-6E8A-4147-A177-3AD203B41FA5}">
                      <a16:colId xmlns:a16="http://schemas.microsoft.com/office/drawing/2014/main" val="526534188"/>
                    </a:ext>
                  </a:extLst>
                </a:gridCol>
                <a:gridCol w="432048">
                  <a:extLst>
                    <a:ext uri="{9D8B030D-6E8A-4147-A177-3AD203B41FA5}">
                      <a16:colId xmlns:a16="http://schemas.microsoft.com/office/drawing/2014/main" val="1478042006"/>
                    </a:ext>
                  </a:extLst>
                </a:gridCol>
                <a:gridCol w="432048">
                  <a:extLst>
                    <a:ext uri="{9D8B030D-6E8A-4147-A177-3AD203B41FA5}">
                      <a16:colId xmlns:a16="http://schemas.microsoft.com/office/drawing/2014/main" val="1935938634"/>
                    </a:ext>
                  </a:extLst>
                </a:gridCol>
                <a:gridCol w="432048">
                  <a:extLst>
                    <a:ext uri="{9D8B030D-6E8A-4147-A177-3AD203B41FA5}">
                      <a16:colId xmlns:a16="http://schemas.microsoft.com/office/drawing/2014/main" val="3706393440"/>
                    </a:ext>
                  </a:extLst>
                </a:gridCol>
                <a:gridCol w="432048">
                  <a:extLst>
                    <a:ext uri="{9D8B030D-6E8A-4147-A177-3AD203B41FA5}">
                      <a16:colId xmlns:a16="http://schemas.microsoft.com/office/drawing/2014/main" val="1599665621"/>
                    </a:ext>
                  </a:extLst>
                </a:gridCol>
                <a:gridCol w="432048">
                  <a:extLst>
                    <a:ext uri="{9D8B030D-6E8A-4147-A177-3AD203B41FA5}">
                      <a16:colId xmlns:a16="http://schemas.microsoft.com/office/drawing/2014/main" val="2958070952"/>
                    </a:ext>
                  </a:extLst>
                </a:gridCol>
                <a:gridCol w="432048">
                  <a:extLst>
                    <a:ext uri="{9D8B030D-6E8A-4147-A177-3AD203B41FA5}">
                      <a16:colId xmlns:a16="http://schemas.microsoft.com/office/drawing/2014/main" val="2117202663"/>
                    </a:ext>
                  </a:extLst>
                </a:gridCol>
              </a:tblGrid>
              <a:tr h="365718">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39050825"/>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44536633"/>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077566931"/>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81092934"/>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922985849"/>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dirty="0">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391715547"/>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81843813"/>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7226985"/>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02155307"/>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dirty="0">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dirty="0">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725418654"/>
                  </a:ext>
                </a:extLst>
              </a:tr>
            </a:tbl>
          </a:graphicData>
        </a:graphic>
      </p:graphicFrame>
      <p:sp>
        <p:nvSpPr>
          <p:cNvPr id="5" name="Oval 4">
            <a:extLst>
              <a:ext uri="{FF2B5EF4-FFF2-40B4-BE49-F238E27FC236}">
                <a16:creationId xmlns:a16="http://schemas.microsoft.com/office/drawing/2014/main" id="{91713BDE-D969-D3C6-8FE8-ADB2CFB70206}"/>
              </a:ext>
            </a:extLst>
          </p:cNvPr>
          <p:cNvSpPr/>
          <p:nvPr/>
        </p:nvSpPr>
        <p:spPr>
          <a:xfrm>
            <a:off x="5487399" y="2277121"/>
            <a:ext cx="864096" cy="86409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58BC5DD-E1D4-6FA1-75DC-8F8AE3C0314D}"/>
                  </a:ext>
                </a:extLst>
              </p:cNvPr>
              <p:cNvSpPr txBox="1"/>
              <p:nvPr/>
            </p:nvSpPr>
            <p:spPr>
              <a:xfrm>
                <a:off x="2429662" y="4449655"/>
                <a:ext cx="1143005" cy="391646"/>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−1,</m:t>
                        </m:r>
                        <m:r>
                          <a:rPr lang="en-US" b="0" i="1" smtClean="0">
                            <a:latin typeface="Cambria Math" panose="02040503050406030204" pitchFamily="18" charset="0"/>
                          </a:rPr>
                          <m:t>𝑗</m:t>
                        </m:r>
                      </m:sub>
                    </m:sSub>
                  </m:oMath>
                </a14:m>
                <a:r>
                  <a:rPr lang="en-KR" dirty="0"/>
                  <a:t>=</a:t>
                </a:r>
                <a14:m>
                  <m:oMath xmlns:m="http://schemas.openxmlformats.org/officeDocument/2006/math">
                    <m:sSub>
                      <m:sSubPr>
                        <m:ctrlPr>
                          <a:rPr lang="en-KR"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1,</m:t>
                        </m:r>
                        <m:r>
                          <a:rPr lang="en-US" b="0" i="1" dirty="0" smtClean="0">
                            <a:latin typeface="Cambria Math" panose="02040503050406030204" pitchFamily="18" charset="0"/>
                          </a:rPr>
                          <m:t>𝑗</m:t>
                        </m:r>
                      </m:sub>
                    </m:sSub>
                  </m:oMath>
                </a14:m>
                <a:endParaRPr lang="en-KR" dirty="0"/>
              </a:p>
            </p:txBody>
          </p:sp>
        </mc:Choice>
        <mc:Fallback xmlns="">
          <p:sp>
            <p:nvSpPr>
              <p:cNvPr id="6" name="TextBox 5">
                <a:extLst>
                  <a:ext uri="{FF2B5EF4-FFF2-40B4-BE49-F238E27FC236}">
                    <a16:creationId xmlns:a16="http://schemas.microsoft.com/office/drawing/2014/main" id="{958BC5DD-E1D4-6FA1-75DC-8F8AE3C0314D}"/>
                  </a:ext>
                </a:extLst>
              </p:cNvPr>
              <p:cNvSpPr txBox="1">
                <a:spLocks noRot="1" noChangeAspect="1" noMove="1" noResize="1" noEditPoints="1" noAdjustHandles="1" noChangeArrowheads="1" noChangeShapeType="1" noTextEdit="1"/>
              </p:cNvSpPr>
              <p:nvPr/>
            </p:nvSpPr>
            <p:spPr>
              <a:xfrm>
                <a:off x="2429662" y="4449655"/>
                <a:ext cx="1143005" cy="391646"/>
              </a:xfrm>
              <a:prstGeom prst="rect">
                <a:avLst/>
              </a:prstGeom>
              <a:blipFill>
                <a:blip r:embed="rId3"/>
                <a:stretch>
                  <a:fillRect t="-9375" b="-15625"/>
                </a:stretch>
              </a:blipFill>
            </p:spPr>
            <p:txBody>
              <a:bodyPr/>
              <a:lstStyle/>
              <a:p>
                <a:r>
                  <a:rPr lang="en-KR">
                    <a:noFill/>
                  </a:rPr>
                  <a:t> </a:t>
                </a:r>
              </a:p>
            </p:txBody>
          </p:sp>
        </mc:Fallback>
      </mc:AlternateContent>
      <p:sp>
        <p:nvSpPr>
          <p:cNvPr id="7" name="TextBox 6">
            <a:extLst>
              <a:ext uri="{FF2B5EF4-FFF2-40B4-BE49-F238E27FC236}">
                <a16:creationId xmlns:a16="http://schemas.microsoft.com/office/drawing/2014/main" id="{77C2F6E9-AF47-A049-AC3E-B7CC884463FB}"/>
              </a:ext>
            </a:extLst>
          </p:cNvPr>
          <p:cNvSpPr txBox="1"/>
          <p:nvPr/>
        </p:nvSpPr>
        <p:spPr>
          <a:xfrm>
            <a:off x="179512" y="267494"/>
            <a:ext cx="2232249" cy="1569660"/>
          </a:xfrm>
          <a:prstGeom prst="rect">
            <a:avLst/>
          </a:prstGeom>
          <a:noFill/>
        </p:spPr>
        <p:txBody>
          <a:bodyPr wrap="square" rtlCol="0">
            <a:spAutoFit/>
          </a:bodyPr>
          <a:lstStyle/>
          <a:p>
            <a:r>
              <a:rPr lang="en-KR" sz="3200" dirty="0"/>
              <a:t>Initial and Boundary Conditions</a:t>
            </a:r>
          </a:p>
        </p:txBody>
      </p:sp>
      <p:sp>
        <p:nvSpPr>
          <p:cNvPr id="8" name="TextBox 7">
            <a:extLst>
              <a:ext uri="{FF2B5EF4-FFF2-40B4-BE49-F238E27FC236}">
                <a16:creationId xmlns:a16="http://schemas.microsoft.com/office/drawing/2014/main" id="{4053E010-9C55-2851-ADFD-C1778F0809F6}"/>
              </a:ext>
            </a:extLst>
          </p:cNvPr>
          <p:cNvSpPr txBox="1"/>
          <p:nvPr/>
        </p:nvSpPr>
        <p:spPr>
          <a:xfrm>
            <a:off x="4114800" y="2116666"/>
            <a:ext cx="65" cy="276999"/>
          </a:xfrm>
          <a:prstGeom prst="rect">
            <a:avLst/>
          </a:prstGeom>
          <a:noFill/>
        </p:spPr>
        <p:txBody>
          <a:bodyPr wrap="none" lIns="0" tIns="0" rIns="0" bIns="0" rtlCol="0">
            <a:spAutoFit/>
          </a:bodyPr>
          <a:lstStyle/>
          <a:p>
            <a:endParaRPr lang="en-KR" dirty="0"/>
          </a:p>
        </p:txBody>
      </p:sp>
      <p:cxnSp>
        <p:nvCxnSpPr>
          <p:cNvPr id="10" name="Straight Arrow Connector 9">
            <a:extLst>
              <a:ext uri="{FF2B5EF4-FFF2-40B4-BE49-F238E27FC236}">
                <a16:creationId xmlns:a16="http://schemas.microsoft.com/office/drawing/2014/main" id="{ECD475C4-AF02-6AB1-C21E-0BBB3B6B1B49}"/>
              </a:ext>
            </a:extLst>
          </p:cNvPr>
          <p:cNvCxnSpPr>
            <a:cxnSpLocks/>
          </p:cNvCxnSpPr>
          <p:nvPr/>
        </p:nvCxnSpPr>
        <p:spPr>
          <a:xfrm>
            <a:off x="2771800" y="3672100"/>
            <a:ext cx="1605045" cy="545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817EA43-979D-33CD-60B5-C8A8C01345E4}"/>
                  </a:ext>
                </a:extLst>
              </p:cNvPr>
              <p:cNvSpPr txBox="1"/>
              <p:nvPr/>
            </p:nvSpPr>
            <p:spPr>
              <a:xfrm>
                <a:off x="2058680" y="3426390"/>
                <a:ext cx="619850"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0,0</m:t>
                          </m:r>
                        </m:sub>
                      </m:sSub>
                    </m:oMath>
                  </m:oMathPara>
                </a14:m>
                <a:endParaRPr lang="en-KR" dirty="0"/>
              </a:p>
            </p:txBody>
          </p:sp>
        </mc:Choice>
        <mc:Fallback xmlns="">
          <p:sp>
            <p:nvSpPr>
              <p:cNvPr id="12" name="TextBox 11">
                <a:extLst>
                  <a:ext uri="{FF2B5EF4-FFF2-40B4-BE49-F238E27FC236}">
                    <a16:creationId xmlns:a16="http://schemas.microsoft.com/office/drawing/2014/main" id="{0817EA43-979D-33CD-60B5-C8A8C01345E4}"/>
                  </a:ext>
                </a:extLst>
              </p:cNvPr>
              <p:cNvSpPr txBox="1">
                <a:spLocks noRot="1" noChangeAspect="1" noMove="1" noResize="1" noEditPoints="1" noAdjustHandles="1" noChangeArrowheads="1" noChangeShapeType="1" noTextEdit="1"/>
              </p:cNvSpPr>
              <p:nvPr/>
            </p:nvSpPr>
            <p:spPr>
              <a:xfrm>
                <a:off x="2058680" y="3426390"/>
                <a:ext cx="619850" cy="381515"/>
              </a:xfrm>
              <a:prstGeom prst="rect">
                <a:avLst/>
              </a:prstGeom>
              <a:blipFill>
                <a:blip r:embed="rId4"/>
                <a:stretch>
                  <a:fillRect/>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F2AD7BD-2E48-C26F-5D23-B317805F437D}"/>
                  </a:ext>
                </a:extLst>
              </p:cNvPr>
              <p:cNvSpPr txBox="1"/>
              <p:nvPr/>
            </p:nvSpPr>
            <p:spPr>
              <a:xfrm>
                <a:off x="2340761" y="568564"/>
                <a:ext cx="1311641" cy="391646"/>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𝑗</m:t>
                        </m:r>
                      </m:sub>
                    </m:sSub>
                  </m:oMath>
                </a14:m>
                <a:r>
                  <a:rPr lang="en-KR" dirty="0"/>
                  <a:t>=</a:t>
                </a:r>
                <a14:m>
                  <m:oMath xmlns:m="http://schemas.openxmlformats.org/officeDocument/2006/math">
                    <m:sSub>
                      <m:sSubPr>
                        <m:ctrlPr>
                          <a:rPr lang="en-KR"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𝑁</m:t>
                        </m:r>
                        <m:r>
                          <a:rPr lang="en-US" b="0" i="1" dirty="0" smtClean="0">
                            <a:latin typeface="Cambria Math" panose="02040503050406030204" pitchFamily="18" charset="0"/>
                          </a:rPr>
                          <m:t>−2,</m:t>
                        </m:r>
                        <m:r>
                          <a:rPr lang="en-US" b="0" i="1" dirty="0" smtClean="0">
                            <a:latin typeface="Cambria Math" panose="02040503050406030204" pitchFamily="18" charset="0"/>
                          </a:rPr>
                          <m:t>𝑗</m:t>
                        </m:r>
                      </m:sub>
                    </m:sSub>
                  </m:oMath>
                </a14:m>
                <a:endParaRPr lang="en-KR" dirty="0"/>
              </a:p>
            </p:txBody>
          </p:sp>
        </mc:Choice>
        <mc:Fallback xmlns="">
          <p:sp>
            <p:nvSpPr>
              <p:cNvPr id="13" name="TextBox 12">
                <a:extLst>
                  <a:ext uri="{FF2B5EF4-FFF2-40B4-BE49-F238E27FC236}">
                    <a16:creationId xmlns:a16="http://schemas.microsoft.com/office/drawing/2014/main" id="{5F2AD7BD-2E48-C26F-5D23-B317805F437D}"/>
                  </a:ext>
                </a:extLst>
              </p:cNvPr>
              <p:cNvSpPr txBox="1">
                <a:spLocks noRot="1" noChangeAspect="1" noMove="1" noResize="1" noEditPoints="1" noAdjustHandles="1" noChangeArrowheads="1" noChangeShapeType="1" noTextEdit="1"/>
              </p:cNvSpPr>
              <p:nvPr/>
            </p:nvSpPr>
            <p:spPr>
              <a:xfrm>
                <a:off x="2340761" y="568564"/>
                <a:ext cx="1311641" cy="391646"/>
              </a:xfrm>
              <a:prstGeom prst="rect">
                <a:avLst/>
              </a:prstGeom>
              <a:blipFill>
                <a:blip r:embed="rId5"/>
                <a:stretch>
                  <a:fillRect t="-9375" b="-15625"/>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EFEE72E-4EA4-D9DC-F6CD-3C622F51AA89}"/>
                  </a:ext>
                </a:extLst>
              </p:cNvPr>
              <p:cNvSpPr txBox="1"/>
              <p:nvPr/>
            </p:nvSpPr>
            <p:spPr>
              <a:xfrm>
                <a:off x="3462144" y="116507"/>
                <a:ext cx="1109856" cy="381515"/>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m:t>
                        </m:r>
                        <m:r>
                          <a:rPr lang="en-US" b="0" i="1" smtClean="0">
                            <a:latin typeface="Cambria Math" panose="02040503050406030204" pitchFamily="18" charset="0"/>
                          </a:rPr>
                          <m:t>,−1</m:t>
                        </m:r>
                      </m:sub>
                    </m:sSub>
                  </m:oMath>
                </a14:m>
                <a:r>
                  <a:rPr lang="en-KR" dirty="0"/>
                  <a:t>=</a:t>
                </a:r>
                <a14:m>
                  <m:oMath xmlns:m="http://schemas.openxmlformats.org/officeDocument/2006/math">
                    <m:sSub>
                      <m:sSubPr>
                        <m:ctrlPr>
                          <a:rPr lang="en-KR"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𝑖</m:t>
                        </m:r>
                        <m:r>
                          <a:rPr lang="en-US" b="0" i="1" dirty="0" smtClean="0">
                            <a:latin typeface="Cambria Math" panose="02040503050406030204" pitchFamily="18" charset="0"/>
                          </a:rPr>
                          <m:t>,1</m:t>
                        </m:r>
                      </m:sub>
                    </m:sSub>
                  </m:oMath>
                </a14:m>
                <a:endParaRPr lang="en-KR" dirty="0"/>
              </a:p>
            </p:txBody>
          </p:sp>
        </mc:Choice>
        <mc:Fallback xmlns="">
          <p:sp>
            <p:nvSpPr>
              <p:cNvPr id="14" name="TextBox 13">
                <a:extLst>
                  <a:ext uri="{FF2B5EF4-FFF2-40B4-BE49-F238E27FC236}">
                    <a16:creationId xmlns:a16="http://schemas.microsoft.com/office/drawing/2014/main" id="{2EFEE72E-4EA4-D9DC-F6CD-3C622F51AA89}"/>
                  </a:ext>
                </a:extLst>
              </p:cNvPr>
              <p:cNvSpPr txBox="1">
                <a:spLocks noRot="1" noChangeAspect="1" noMove="1" noResize="1" noEditPoints="1" noAdjustHandles="1" noChangeArrowheads="1" noChangeShapeType="1" noTextEdit="1"/>
              </p:cNvSpPr>
              <p:nvPr/>
            </p:nvSpPr>
            <p:spPr>
              <a:xfrm>
                <a:off x="3462144" y="116507"/>
                <a:ext cx="1109856" cy="381515"/>
              </a:xfrm>
              <a:prstGeom prst="rect">
                <a:avLst/>
              </a:prstGeom>
              <a:blipFill>
                <a:blip r:embed="rId6"/>
                <a:stretch>
                  <a:fillRect t="-9677" b="-19355"/>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57B18A1-D76D-227C-CB99-74821BCB98D7}"/>
                  </a:ext>
                </a:extLst>
              </p:cNvPr>
              <p:cNvSpPr txBox="1"/>
              <p:nvPr/>
            </p:nvSpPr>
            <p:spPr>
              <a:xfrm>
                <a:off x="7236296" y="116506"/>
                <a:ext cx="1273169" cy="381515"/>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𝑁</m:t>
                        </m:r>
                      </m:sub>
                    </m:sSub>
                  </m:oMath>
                </a14:m>
                <a:r>
                  <a:rPr lang="en-KR" dirty="0"/>
                  <a:t>=</a:t>
                </a:r>
                <a14:m>
                  <m:oMath xmlns:m="http://schemas.openxmlformats.org/officeDocument/2006/math">
                    <m:sSub>
                      <m:sSubPr>
                        <m:ctrlPr>
                          <a:rPr lang="en-KR"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𝑖</m:t>
                        </m:r>
                        <m:r>
                          <a:rPr lang="en-US" b="0" i="1" dirty="0" smtClean="0">
                            <a:latin typeface="Cambria Math" panose="02040503050406030204" pitchFamily="18" charset="0"/>
                          </a:rPr>
                          <m:t>,</m:t>
                        </m:r>
                        <m:r>
                          <a:rPr lang="en-US" b="0" i="1" dirty="0" smtClean="0">
                            <a:latin typeface="Cambria Math" panose="02040503050406030204" pitchFamily="18" charset="0"/>
                          </a:rPr>
                          <m:t>𝑁</m:t>
                        </m:r>
                        <m:r>
                          <a:rPr lang="en-US" b="0" i="1" dirty="0" smtClean="0">
                            <a:latin typeface="Cambria Math" panose="02040503050406030204" pitchFamily="18" charset="0"/>
                          </a:rPr>
                          <m:t>−2</m:t>
                        </m:r>
                      </m:sub>
                    </m:sSub>
                  </m:oMath>
                </a14:m>
                <a:endParaRPr lang="en-KR" dirty="0"/>
              </a:p>
            </p:txBody>
          </p:sp>
        </mc:Choice>
        <mc:Fallback xmlns="">
          <p:sp>
            <p:nvSpPr>
              <p:cNvPr id="16" name="TextBox 15">
                <a:extLst>
                  <a:ext uri="{FF2B5EF4-FFF2-40B4-BE49-F238E27FC236}">
                    <a16:creationId xmlns:a16="http://schemas.microsoft.com/office/drawing/2014/main" id="{257B18A1-D76D-227C-CB99-74821BCB98D7}"/>
                  </a:ext>
                </a:extLst>
              </p:cNvPr>
              <p:cNvSpPr txBox="1">
                <a:spLocks noRot="1" noChangeAspect="1" noMove="1" noResize="1" noEditPoints="1" noAdjustHandles="1" noChangeArrowheads="1" noChangeShapeType="1" noTextEdit="1"/>
              </p:cNvSpPr>
              <p:nvPr/>
            </p:nvSpPr>
            <p:spPr>
              <a:xfrm>
                <a:off x="7236296" y="116506"/>
                <a:ext cx="1273169" cy="381515"/>
              </a:xfrm>
              <a:prstGeom prst="rect">
                <a:avLst/>
              </a:prstGeom>
              <a:blipFill>
                <a:blip r:embed="rId7"/>
                <a:stretch>
                  <a:fillRect t="-9677" b="-19355"/>
                </a:stretch>
              </a:blipFill>
            </p:spPr>
            <p:txBody>
              <a:bodyPr/>
              <a:lstStyle/>
              <a:p>
                <a:r>
                  <a:rPr lang="en-KR">
                    <a:noFill/>
                  </a:rPr>
                  <a:t> </a:t>
                </a:r>
              </a:p>
            </p:txBody>
          </p:sp>
        </mc:Fallback>
      </mc:AlternateContent>
    </p:spTree>
    <p:extLst>
      <p:ext uri="{BB962C8B-B14F-4D97-AF65-F5344CB8AC3E}">
        <p14:creationId xmlns:p14="http://schemas.microsoft.com/office/powerpoint/2010/main" val="3291266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Exercise 7: heat equation</a:t>
            </a:r>
            <a:endParaRPr lang="ko-KR" altLang="en-US" dirty="0"/>
          </a:p>
        </p:txBody>
      </p:sp>
      <p:sp>
        <p:nvSpPr>
          <p:cNvPr id="3" name="내용 개체 틀 2"/>
          <p:cNvSpPr>
            <a:spLocks noGrp="1"/>
          </p:cNvSpPr>
          <p:nvPr>
            <p:ph idx="1"/>
          </p:nvPr>
        </p:nvSpPr>
        <p:spPr/>
        <p:txBody>
          <a:bodyPr/>
          <a:lstStyle/>
          <a:p>
            <a:r>
              <a:rPr lang="en-US" altLang="ko-KR" dirty="0" err="1"/>
              <a:t>nvcc</a:t>
            </a:r>
            <a:r>
              <a:rPr lang="en-US" altLang="ko-KR" dirty="0"/>
              <a:t> </a:t>
            </a:r>
            <a:r>
              <a:rPr lang="en-US" altLang="ko-KR" dirty="0" err="1"/>
              <a:t>heat.c</a:t>
            </a:r>
            <a:endParaRPr lang="en-US" altLang="ko-KR" dirty="0"/>
          </a:p>
          <a:p>
            <a:r>
              <a:rPr lang="en-US" altLang="ko-KR" dirty="0" err="1"/>
              <a:t>nvcc</a:t>
            </a:r>
            <a:r>
              <a:rPr lang="en-US" altLang="ko-KR" dirty="0"/>
              <a:t> heat_global.cu</a:t>
            </a:r>
          </a:p>
          <a:p>
            <a:r>
              <a:rPr lang="en-US" altLang="ko-KR" dirty="0" err="1"/>
              <a:t>nvcc</a:t>
            </a:r>
            <a:r>
              <a:rPr lang="en-US" altLang="ko-KR" dirty="0"/>
              <a:t> heat_texture_1d.cu</a:t>
            </a:r>
          </a:p>
          <a:p>
            <a:r>
              <a:rPr lang="en-US" altLang="ko-KR" dirty="0" err="1"/>
              <a:t>nvcc</a:t>
            </a:r>
            <a:r>
              <a:rPr lang="en-US" altLang="ko-KR" dirty="0"/>
              <a:t> heat_texture_2d.cu</a:t>
            </a:r>
          </a:p>
          <a:p>
            <a:pPr marL="0" indent="0">
              <a:buNone/>
            </a:pPr>
            <a:r>
              <a:rPr lang="en-US" altLang="ko-KR" dirty="0"/>
              <a:t> </a:t>
            </a:r>
            <a:endParaRPr lang="ko-KR" altLang="en-US" dirty="0"/>
          </a:p>
        </p:txBody>
      </p:sp>
    </p:spTree>
    <p:extLst>
      <p:ext uri="{BB962C8B-B14F-4D97-AF65-F5344CB8AC3E}">
        <p14:creationId xmlns:p14="http://schemas.microsoft.com/office/powerpoint/2010/main" val="3727625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260F-4EE3-4A49-9666-8074B8C1E1E4}"/>
              </a:ext>
            </a:extLst>
          </p:cNvPr>
          <p:cNvSpPr>
            <a:spLocks noGrp="1"/>
          </p:cNvSpPr>
          <p:nvPr>
            <p:ph type="title"/>
          </p:nvPr>
        </p:nvSpPr>
        <p:spPr>
          <a:xfrm>
            <a:off x="449092" y="326520"/>
            <a:ext cx="8229600" cy="857250"/>
          </a:xfrm>
        </p:spPr>
        <p:txBody>
          <a:bodyPr/>
          <a:lstStyle/>
          <a:p>
            <a:r>
              <a:rPr lang="en-US" dirty="0"/>
              <a:t>CUDA Streams</a:t>
            </a:r>
          </a:p>
        </p:txBody>
      </p:sp>
      <p:sp>
        <p:nvSpPr>
          <p:cNvPr id="3" name="Content Placeholder 2">
            <a:extLst>
              <a:ext uri="{FF2B5EF4-FFF2-40B4-BE49-F238E27FC236}">
                <a16:creationId xmlns:a16="http://schemas.microsoft.com/office/drawing/2014/main" id="{481272D2-B5EB-E34A-86BD-5439653DF413}"/>
              </a:ext>
            </a:extLst>
          </p:cNvPr>
          <p:cNvSpPr>
            <a:spLocks noGrp="1"/>
          </p:cNvSpPr>
          <p:nvPr>
            <p:ph idx="1"/>
          </p:nvPr>
        </p:nvSpPr>
        <p:spPr>
          <a:xfrm>
            <a:off x="449092" y="1347614"/>
            <a:ext cx="8229600" cy="3394472"/>
          </a:xfrm>
        </p:spPr>
        <p:txBody>
          <a:bodyPr/>
          <a:lstStyle/>
          <a:p>
            <a:pPr latinLnBrk="0"/>
            <a:r>
              <a:rPr lang="en-US" dirty="0"/>
              <a:t>A stream is </a:t>
            </a:r>
            <a:r>
              <a:rPr lang="en-US" dirty="0">
                <a:solidFill>
                  <a:srgbClr val="00B0F0"/>
                </a:solidFill>
              </a:rPr>
              <a:t>a sequence of operations that execute on the device in the order </a:t>
            </a:r>
            <a:r>
              <a:rPr lang="en-US" dirty="0"/>
              <a:t>in which they are issued by the host code.</a:t>
            </a:r>
          </a:p>
          <a:p>
            <a:pPr latinLnBrk="0"/>
            <a:r>
              <a:rPr lang="en-US" dirty="0">
                <a:solidFill>
                  <a:srgbClr val="00B0F0"/>
                </a:solidFill>
              </a:rPr>
              <a:t>Operations in different streams can be interleaved and, they can even run concurrently.</a:t>
            </a:r>
          </a:p>
          <a:p>
            <a:pPr latinLnBrk="0"/>
            <a:r>
              <a:rPr lang="en-US" dirty="0"/>
              <a:t>Default stream: When no stream is specified, the default stream is used.</a:t>
            </a:r>
          </a:p>
        </p:txBody>
      </p:sp>
      <p:sp>
        <p:nvSpPr>
          <p:cNvPr id="4" name="TextBox 3">
            <a:extLst>
              <a:ext uri="{FF2B5EF4-FFF2-40B4-BE49-F238E27FC236}">
                <a16:creationId xmlns:a16="http://schemas.microsoft.com/office/drawing/2014/main" id="{5CFF7666-3D40-0841-BE7F-842184EA1142}"/>
              </a:ext>
            </a:extLst>
          </p:cNvPr>
          <p:cNvSpPr txBox="1"/>
          <p:nvPr/>
        </p:nvSpPr>
        <p:spPr>
          <a:xfrm>
            <a:off x="4408408" y="49521"/>
            <a:ext cx="4742196" cy="276999"/>
          </a:xfrm>
          <a:prstGeom prst="rect">
            <a:avLst/>
          </a:prstGeom>
          <a:noFill/>
        </p:spPr>
        <p:txBody>
          <a:bodyPr wrap="none" rtlCol="0">
            <a:spAutoFit/>
          </a:bodyPr>
          <a:lstStyle/>
          <a:p>
            <a:r>
              <a:rPr lang="en-US" sz="1200" dirty="0"/>
              <a:t>https://</a:t>
            </a:r>
            <a:r>
              <a:rPr lang="en-US" sz="1200" dirty="0" err="1"/>
              <a:t>devblogs.nvidia.com</a:t>
            </a:r>
            <a:r>
              <a:rPr lang="en-US" sz="1200" dirty="0"/>
              <a:t>/how-overlap-data-transfers-</a:t>
            </a:r>
            <a:r>
              <a:rPr lang="en-US" sz="1200" dirty="0" err="1"/>
              <a:t>cuda</a:t>
            </a:r>
            <a:r>
              <a:rPr lang="en-US" sz="1200" dirty="0"/>
              <a:t>-cc/</a:t>
            </a:r>
          </a:p>
        </p:txBody>
      </p:sp>
    </p:spTree>
    <p:extLst>
      <p:ext uri="{BB962C8B-B14F-4D97-AF65-F5344CB8AC3E}">
        <p14:creationId xmlns:p14="http://schemas.microsoft.com/office/powerpoint/2010/main" val="1748074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CC9A-3891-7542-B472-E05AD2565B3F}"/>
              </a:ext>
            </a:extLst>
          </p:cNvPr>
          <p:cNvSpPr>
            <a:spLocks noGrp="1"/>
          </p:cNvSpPr>
          <p:nvPr>
            <p:ph type="title"/>
          </p:nvPr>
        </p:nvSpPr>
        <p:spPr/>
        <p:txBody>
          <a:bodyPr/>
          <a:lstStyle/>
          <a:p>
            <a:r>
              <a:rPr lang="en-US" dirty="0"/>
              <a:t>Default stream I</a:t>
            </a:r>
          </a:p>
        </p:txBody>
      </p:sp>
      <p:sp>
        <p:nvSpPr>
          <p:cNvPr id="3" name="Content Placeholder 2">
            <a:extLst>
              <a:ext uri="{FF2B5EF4-FFF2-40B4-BE49-F238E27FC236}">
                <a16:creationId xmlns:a16="http://schemas.microsoft.com/office/drawing/2014/main" id="{B654D27A-E7DB-E046-8719-A660EA624A9F}"/>
              </a:ext>
            </a:extLst>
          </p:cNvPr>
          <p:cNvSpPr>
            <a:spLocks noGrp="1"/>
          </p:cNvSpPr>
          <p:nvPr>
            <p:ph idx="1"/>
          </p:nvPr>
        </p:nvSpPr>
        <p:spPr>
          <a:xfrm>
            <a:off x="444042" y="2355726"/>
            <a:ext cx="8229600" cy="2269530"/>
          </a:xfrm>
        </p:spPr>
        <p:txBody>
          <a:bodyPr>
            <a:normAutofit fontScale="85000" lnSpcReduction="20000"/>
          </a:bodyPr>
          <a:lstStyle/>
          <a:p>
            <a:r>
              <a:rPr lang="en-US" dirty="0"/>
              <a:t>From the device point of view</a:t>
            </a:r>
          </a:p>
          <a:p>
            <a:pPr lvl="1" latinLnBrk="0"/>
            <a:r>
              <a:rPr lang="en-US" dirty="0"/>
              <a:t>All three operations will be executed in the order that they were issued.</a:t>
            </a:r>
          </a:p>
          <a:p>
            <a:pPr latinLnBrk="0"/>
            <a:r>
              <a:rPr lang="en-US" dirty="0"/>
              <a:t>From the host point of view</a:t>
            </a:r>
          </a:p>
          <a:p>
            <a:pPr lvl="1" latinLnBrk="0"/>
            <a:r>
              <a:rPr lang="en-US" dirty="0"/>
              <a:t>First </a:t>
            </a:r>
            <a:r>
              <a:rPr lang="en-US" dirty="0" err="1"/>
              <a:t>cudaMemcpy</a:t>
            </a:r>
            <a:r>
              <a:rPr lang="en-US" dirty="0"/>
              <a:t> is synchronous transfer.</a:t>
            </a:r>
          </a:p>
          <a:p>
            <a:pPr lvl="1" latinLnBrk="0"/>
            <a:r>
              <a:rPr lang="en-US" dirty="0"/>
              <a:t>Increment kernel is asynchronous.</a:t>
            </a:r>
          </a:p>
          <a:p>
            <a:pPr lvl="1" latinLnBrk="0"/>
            <a:r>
              <a:rPr lang="en-US" dirty="0"/>
              <a:t>Second </a:t>
            </a:r>
            <a:r>
              <a:rPr lang="en-US" dirty="0" err="1"/>
              <a:t>cudaMemcpy</a:t>
            </a:r>
            <a:r>
              <a:rPr lang="en-US" dirty="0"/>
              <a:t> cannot begin due to the device-side order of execution</a:t>
            </a:r>
          </a:p>
        </p:txBody>
      </p:sp>
      <p:pic>
        <p:nvPicPr>
          <p:cNvPr id="6" name="Picture 5">
            <a:extLst>
              <a:ext uri="{FF2B5EF4-FFF2-40B4-BE49-F238E27FC236}">
                <a16:creationId xmlns:a16="http://schemas.microsoft.com/office/drawing/2014/main" id="{17A8F5EE-BF81-0940-8F31-747244FFC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063229"/>
            <a:ext cx="6192688" cy="1009564"/>
          </a:xfrm>
          <a:prstGeom prst="rect">
            <a:avLst/>
          </a:prstGeom>
        </p:spPr>
      </p:pic>
    </p:spTree>
    <p:extLst>
      <p:ext uri="{BB962C8B-B14F-4D97-AF65-F5344CB8AC3E}">
        <p14:creationId xmlns:p14="http://schemas.microsoft.com/office/powerpoint/2010/main" val="3995717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DA by Example: An Introduction to General-Purpose GPU Programmi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820" y="2150435"/>
            <a:ext cx="2884048" cy="2884047"/>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idx="1"/>
          </p:nvPr>
        </p:nvPicPr>
        <p:blipFill>
          <a:blip r:embed="rId4"/>
          <a:stretch>
            <a:fillRect/>
          </a:stretch>
        </p:blipFill>
        <p:spPr>
          <a:xfrm>
            <a:off x="5718868" y="843558"/>
            <a:ext cx="3394472" cy="3394472"/>
          </a:xfrm>
          <a:prstGeom prst="rect">
            <a:avLst/>
          </a:prstGeom>
        </p:spPr>
      </p:pic>
      <p:pic>
        <p:nvPicPr>
          <p:cNvPr id="4104" name="Picture 8" descr="Programming Massively Parallel Processors: A Hands-on Approach">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56" y="915566"/>
            <a:ext cx="2884048" cy="28840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C82D8C-2F30-0E4B-9050-D36D22EE98B7}"/>
              </a:ext>
            </a:extLst>
          </p:cNvPr>
          <p:cNvSpPr txBox="1"/>
          <p:nvPr/>
        </p:nvSpPr>
        <p:spPr>
          <a:xfrm>
            <a:off x="2980504" y="152944"/>
            <a:ext cx="3218317" cy="584775"/>
          </a:xfrm>
          <a:prstGeom prst="rect">
            <a:avLst/>
          </a:prstGeom>
          <a:noFill/>
        </p:spPr>
        <p:txBody>
          <a:bodyPr wrap="none" rtlCol="0">
            <a:spAutoFit/>
          </a:bodyPr>
          <a:lstStyle/>
          <a:p>
            <a:r>
              <a:rPr lang="en-US" sz="3200" dirty="0"/>
              <a:t>Books for CUDA</a:t>
            </a:r>
          </a:p>
        </p:txBody>
      </p:sp>
    </p:spTree>
    <p:extLst>
      <p:ext uri="{BB962C8B-B14F-4D97-AF65-F5344CB8AC3E}">
        <p14:creationId xmlns:p14="http://schemas.microsoft.com/office/powerpoint/2010/main" val="24628868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0D4-5EBE-024F-B09C-6984CE382882}"/>
              </a:ext>
            </a:extLst>
          </p:cNvPr>
          <p:cNvSpPr>
            <a:spLocks noGrp="1"/>
          </p:cNvSpPr>
          <p:nvPr>
            <p:ph type="title"/>
          </p:nvPr>
        </p:nvSpPr>
        <p:spPr/>
        <p:txBody>
          <a:bodyPr/>
          <a:lstStyle/>
          <a:p>
            <a:r>
              <a:rPr lang="en-US" dirty="0"/>
              <a:t>Default stream II</a:t>
            </a:r>
          </a:p>
        </p:txBody>
      </p:sp>
      <p:sp>
        <p:nvSpPr>
          <p:cNvPr id="3" name="Content Placeholder 2">
            <a:extLst>
              <a:ext uri="{FF2B5EF4-FFF2-40B4-BE49-F238E27FC236}">
                <a16:creationId xmlns:a16="http://schemas.microsoft.com/office/drawing/2014/main" id="{5033113F-F821-8C4D-BDDA-E291A5EF17E9}"/>
              </a:ext>
            </a:extLst>
          </p:cNvPr>
          <p:cNvSpPr>
            <a:spLocks noGrp="1"/>
          </p:cNvSpPr>
          <p:nvPr>
            <p:ph idx="1"/>
          </p:nvPr>
        </p:nvSpPr>
        <p:spPr>
          <a:xfrm>
            <a:off x="457200" y="2571750"/>
            <a:ext cx="8229600" cy="1424652"/>
          </a:xfrm>
        </p:spPr>
        <p:txBody>
          <a:bodyPr/>
          <a:lstStyle/>
          <a:p>
            <a:pPr latinLnBrk="0"/>
            <a:r>
              <a:rPr lang="en-US" dirty="0"/>
              <a:t>As soon as the increment() kernel is launched on the device, the CPU executes </a:t>
            </a:r>
            <a:r>
              <a:rPr lang="en-US" dirty="0" err="1"/>
              <a:t>myCpuFuction</a:t>
            </a:r>
            <a:r>
              <a:rPr lang="en-US" dirty="0"/>
              <a:t> with the kernel execution on the GPU.</a:t>
            </a:r>
          </a:p>
        </p:txBody>
      </p:sp>
      <p:pic>
        <p:nvPicPr>
          <p:cNvPr id="4" name="Content Placeholder 7">
            <a:extLst>
              <a:ext uri="{FF2B5EF4-FFF2-40B4-BE49-F238E27FC236}">
                <a16:creationId xmlns:a16="http://schemas.microsoft.com/office/drawing/2014/main" id="{384F1246-CDE7-D149-8A4C-CD0BDFA5C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131590"/>
            <a:ext cx="5760640" cy="1142527"/>
          </a:xfrm>
          <a:prstGeom prst="rect">
            <a:avLst/>
          </a:prstGeom>
        </p:spPr>
      </p:pic>
    </p:spTree>
    <p:extLst>
      <p:ext uri="{BB962C8B-B14F-4D97-AF65-F5344CB8AC3E}">
        <p14:creationId xmlns:p14="http://schemas.microsoft.com/office/powerpoint/2010/main" val="24565775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B0C5-B936-B440-931D-0057798E0ED1}"/>
              </a:ext>
            </a:extLst>
          </p:cNvPr>
          <p:cNvSpPr>
            <a:spLocks noGrp="1"/>
          </p:cNvSpPr>
          <p:nvPr>
            <p:ph type="title"/>
          </p:nvPr>
        </p:nvSpPr>
        <p:spPr/>
        <p:txBody>
          <a:bodyPr/>
          <a:lstStyle/>
          <a:p>
            <a:r>
              <a:rPr lang="en-US" dirty="0"/>
              <a:t>Non-default streams</a:t>
            </a:r>
          </a:p>
        </p:txBody>
      </p:sp>
      <p:pic>
        <p:nvPicPr>
          <p:cNvPr id="10" name="Picture 9">
            <a:extLst>
              <a:ext uri="{FF2B5EF4-FFF2-40B4-BE49-F238E27FC236}">
                <a16:creationId xmlns:a16="http://schemas.microsoft.com/office/drawing/2014/main" id="{0A54EAAD-6FD7-7049-9C57-00753157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1486202"/>
            <a:ext cx="3600400" cy="1085548"/>
          </a:xfrm>
          <a:prstGeom prst="rect">
            <a:avLst/>
          </a:prstGeom>
        </p:spPr>
      </p:pic>
      <p:pic>
        <p:nvPicPr>
          <p:cNvPr id="15" name="Picture 14">
            <a:extLst>
              <a:ext uri="{FF2B5EF4-FFF2-40B4-BE49-F238E27FC236}">
                <a16:creationId xmlns:a16="http://schemas.microsoft.com/office/drawing/2014/main" id="{D5E09410-DE2B-8044-BB05-B535AA9BB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3147814"/>
            <a:ext cx="6982880" cy="360040"/>
          </a:xfrm>
          <a:prstGeom prst="rect">
            <a:avLst/>
          </a:prstGeom>
        </p:spPr>
      </p:pic>
      <p:pic>
        <p:nvPicPr>
          <p:cNvPr id="18" name="Picture 17">
            <a:extLst>
              <a:ext uri="{FF2B5EF4-FFF2-40B4-BE49-F238E27FC236}">
                <a16:creationId xmlns:a16="http://schemas.microsoft.com/office/drawing/2014/main" id="{771F488C-2D72-8044-8318-B0F99DF08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4011910"/>
            <a:ext cx="3672408" cy="379216"/>
          </a:xfrm>
          <a:prstGeom prst="rect">
            <a:avLst/>
          </a:prstGeom>
        </p:spPr>
      </p:pic>
    </p:spTree>
    <p:extLst>
      <p:ext uri="{BB962C8B-B14F-4D97-AF65-F5344CB8AC3E}">
        <p14:creationId xmlns:p14="http://schemas.microsoft.com/office/powerpoint/2010/main" val="26340961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D6F0D-321B-A2EC-47D0-743128544979}"/>
              </a:ext>
            </a:extLst>
          </p:cNvPr>
          <p:cNvSpPr>
            <a:spLocks noGrp="1"/>
          </p:cNvSpPr>
          <p:nvPr>
            <p:ph type="title"/>
          </p:nvPr>
        </p:nvSpPr>
        <p:spPr/>
        <p:txBody>
          <a:bodyPr/>
          <a:lstStyle/>
          <a:p>
            <a:r>
              <a:rPr lang="en-US" dirty="0"/>
              <a:t>P</a:t>
            </a:r>
            <a:r>
              <a:rPr lang="en-KR" dirty="0"/>
              <a:t>ageable vs. Pinned</a:t>
            </a:r>
          </a:p>
        </p:txBody>
      </p:sp>
      <p:pic>
        <p:nvPicPr>
          <p:cNvPr id="5" name="Content Placeholder 4">
            <a:extLst>
              <a:ext uri="{FF2B5EF4-FFF2-40B4-BE49-F238E27FC236}">
                <a16:creationId xmlns:a16="http://schemas.microsoft.com/office/drawing/2014/main" id="{048236C1-9BA9-BD1C-4809-E5087EBE6E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9390" y="1347614"/>
            <a:ext cx="5925220" cy="3041764"/>
          </a:xfrm>
        </p:spPr>
      </p:pic>
    </p:spTree>
    <p:extLst>
      <p:ext uri="{BB962C8B-B14F-4D97-AF65-F5344CB8AC3E}">
        <p14:creationId xmlns:p14="http://schemas.microsoft.com/office/powerpoint/2010/main" val="13519420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18F-D839-808A-A2E9-30382F514A92}"/>
              </a:ext>
            </a:extLst>
          </p:cNvPr>
          <p:cNvSpPr>
            <a:spLocks noGrp="1"/>
          </p:cNvSpPr>
          <p:nvPr>
            <p:ph type="title"/>
          </p:nvPr>
        </p:nvSpPr>
        <p:spPr>
          <a:xfrm>
            <a:off x="282352" y="195486"/>
            <a:ext cx="8579296" cy="857250"/>
          </a:xfrm>
        </p:spPr>
        <p:txBody>
          <a:bodyPr>
            <a:normAutofit fontScale="90000"/>
          </a:bodyPr>
          <a:lstStyle/>
          <a:p>
            <a:r>
              <a:rPr lang="en-US" dirty="0"/>
              <a:t>G</a:t>
            </a:r>
            <a:r>
              <a:rPr lang="en-KR" dirty="0"/>
              <a:t>eneral guidelines of host-device data transfer</a:t>
            </a:r>
          </a:p>
        </p:txBody>
      </p:sp>
      <p:sp>
        <p:nvSpPr>
          <p:cNvPr id="3" name="Content Placeholder 2">
            <a:extLst>
              <a:ext uri="{FF2B5EF4-FFF2-40B4-BE49-F238E27FC236}">
                <a16:creationId xmlns:a16="http://schemas.microsoft.com/office/drawing/2014/main" id="{11FA4C56-E371-5D81-0A76-B639583AE597}"/>
              </a:ext>
            </a:extLst>
          </p:cNvPr>
          <p:cNvSpPr>
            <a:spLocks noGrp="1"/>
          </p:cNvSpPr>
          <p:nvPr>
            <p:ph idx="1"/>
          </p:nvPr>
        </p:nvSpPr>
        <p:spPr/>
        <p:txBody>
          <a:bodyPr>
            <a:normAutofit fontScale="92500" lnSpcReduction="20000"/>
          </a:bodyPr>
          <a:lstStyle/>
          <a:p>
            <a:pPr algn="l" fontAlgn="base" latinLnBrk="0">
              <a:buFont typeface="Arial" panose="020B0604020202020204" pitchFamily="34" charset="0"/>
              <a:buChar char="•"/>
            </a:pPr>
            <a:r>
              <a:rPr lang="en-US" b="0" i="0" dirty="0">
                <a:solidFill>
                  <a:srgbClr val="FF0000"/>
                </a:solidFill>
                <a:effectLst/>
                <a:latin typeface="NVIDIA Sans"/>
              </a:rPr>
              <a:t>Minimize the amount of data </a:t>
            </a:r>
            <a:r>
              <a:rPr lang="en-US" b="0" i="0" dirty="0">
                <a:effectLst/>
                <a:latin typeface="NVIDIA Sans"/>
              </a:rPr>
              <a:t>transferred between host and device when possible, even if that means running kernels on the GPU that get little or no speed-up compared to running them on the host CPU.</a:t>
            </a:r>
          </a:p>
          <a:p>
            <a:pPr algn="l" fontAlgn="base" latinLnBrk="0">
              <a:buFont typeface="Arial" panose="020B0604020202020204" pitchFamily="34" charset="0"/>
              <a:buChar char="•"/>
            </a:pPr>
            <a:r>
              <a:rPr lang="en-US" b="0" i="0" dirty="0">
                <a:effectLst/>
                <a:latin typeface="NVIDIA Sans"/>
              </a:rPr>
              <a:t>Higher bandwidth is possible between the host and the device when using </a:t>
            </a:r>
            <a:r>
              <a:rPr lang="en-US" b="0" i="0" dirty="0">
                <a:solidFill>
                  <a:srgbClr val="FF0000"/>
                </a:solidFill>
                <a:effectLst/>
                <a:latin typeface="NVIDIA Sans"/>
              </a:rPr>
              <a:t>page-locked (or “pinned”) memory</a:t>
            </a:r>
            <a:r>
              <a:rPr lang="en-US" b="0" i="0" dirty="0">
                <a:effectLst/>
                <a:latin typeface="NVIDIA Sans"/>
              </a:rPr>
              <a:t>.</a:t>
            </a:r>
          </a:p>
          <a:p>
            <a:pPr algn="l" fontAlgn="base" latinLnBrk="0">
              <a:buFont typeface="Arial" panose="020B0604020202020204" pitchFamily="34" charset="0"/>
              <a:buChar char="•"/>
            </a:pPr>
            <a:r>
              <a:rPr lang="en-US" b="0" i="0" dirty="0">
                <a:solidFill>
                  <a:srgbClr val="FF0000"/>
                </a:solidFill>
                <a:effectLst/>
                <a:latin typeface="NVIDIA Sans"/>
              </a:rPr>
              <a:t>Batching many small transfers into one larger transfer </a:t>
            </a:r>
            <a:r>
              <a:rPr lang="en-US" b="0" i="0" dirty="0">
                <a:effectLst/>
                <a:latin typeface="NVIDIA Sans"/>
              </a:rPr>
              <a:t>performs much better because it eliminates most of the per-transfer overhead.</a:t>
            </a:r>
          </a:p>
          <a:p>
            <a:pPr algn="l" fontAlgn="base" latinLnBrk="0">
              <a:buFont typeface="Arial" panose="020B0604020202020204" pitchFamily="34" charset="0"/>
              <a:buChar char="•"/>
            </a:pPr>
            <a:r>
              <a:rPr lang="en-US" b="0" i="0" dirty="0">
                <a:effectLst/>
                <a:latin typeface="NVIDIA Sans"/>
              </a:rPr>
              <a:t>Data transfers between the host and device can sometimes be </a:t>
            </a:r>
            <a:r>
              <a:rPr lang="en-US" b="0" i="0" dirty="0">
                <a:solidFill>
                  <a:srgbClr val="FF0000"/>
                </a:solidFill>
                <a:effectLst/>
                <a:latin typeface="NVIDIA Sans"/>
              </a:rPr>
              <a:t>overlapped with kernel execution and other data transfers</a:t>
            </a:r>
            <a:r>
              <a:rPr lang="en-US" b="0" i="0" dirty="0">
                <a:effectLst/>
                <a:latin typeface="NVIDIA Sans"/>
              </a:rPr>
              <a:t>.</a:t>
            </a:r>
          </a:p>
          <a:p>
            <a:endParaRPr lang="en-KR" dirty="0"/>
          </a:p>
        </p:txBody>
      </p:sp>
    </p:spTree>
    <p:extLst>
      <p:ext uri="{BB962C8B-B14F-4D97-AF65-F5344CB8AC3E}">
        <p14:creationId xmlns:p14="http://schemas.microsoft.com/office/powerpoint/2010/main" val="31481646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FFB08-7B32-ECC0-E861-7EBBDD2846DB}"/>
              </a:ext>
            </a:extLst>
          </p:cNvPr>
          <p:cNvSpPr>
            <a:spLocks noGrp="1"/>
          </p:cNvSpPr>
          <p:nvPr>
            <p:ph type="title"/>
          </p:nvPr>
        </p:nvSpPr>
        <p:spPr/>
        <p:txBody>
          <a:bodyPr>
            <a:normAutofit/>
          </a:bodyPr>
          <a:lstStyle/>
          <a:p>
            <a:r>
              <a:rPr lang="en-KR" sz="2800" dirty="0"/>
              <a:t>Overlapping Kernel Execution and Data Transfer</a:t>
            </a:r>
          </a:p>
        </p:txBody>
      </p:sp>
      <p:sp>
        <p:nvSpPr>
          <p:cNvPr id="3" name="Content Placeholder 2">
            <a:extLst>
              <a:ext uri="{FF2B5EF4-FFF2-40B4-BE49-F238E27FC236}">
                <a16:creationId xmlns:a16="http://schemas.microsoft.com/office/drawing/2014/main" id="{F8239992-5157-EB3D-3262-2636C4E2527F}"/>
              </a:ext>
            </a:extLst>
          </p:cNvPr>
          <p:cNvSpPr>
            <a:spLocks noGrp="1"/>
          </p:cNvSpPr>
          <p:nvPr>
            <p:ph idx="1"/>
          </p:nvPr>
        </p:nvSpPr>
        <p:spPr/>
        <p:txBody>
          <a:bodyPr/>
          <a:lstStyle/>
          <a:p>
            <a:pPr latinLnBrk="0"/>
            <a:r>
              <a:rPr lang="en-KR" dirty="0"/>
              <a:t>The device must be capable of “</a:t>
            </a:r>
            <a:r>
              <a:rPr lang="en-KR" dirty="0">
                <a:solidFill>
                  <a:srgbClr val="FF0000"/>
                </a:solidFill>
              </a:rPr>
              <a:t>concurrent copy and execution</a:t>
            </a:r>
            <a:r>
              <a:rPr lang="en-KR" dirty="0"/>
              <a:t>”.</a:t>
            </a:r>
          </a:p>
          <a:p>
            <a:pPr latinLnBrk="0"/>
            <a:r>
              <a:rPr lang="en-KR" dirty="0"/>
              <a:t>The kernel execution and the data transfer to be overlapped must occur in different, </a:t>
            </a:r>
            <a:r>
              <a:rPr lang="en-KR" dirty="0">
                <a:solidFill>
                  <a:srgbClr val="FF0000"/>
                </a:solidFill>
              </a:rPr>
              <a:t>non-default streams</a:t>
            </a:r>
            <a:r>
              <a:rPr lang="en-KR" dirty="0"/>
              <a:t>.</a:t>
            </a:r>
          </a:p>
          <a:p>
            <a:pPr latinLnBrk="0"/>
            <a:r>
              <a:rPr lang="en-KR" dirty="0"/>
              <a:t>The host memory involved in the data transfer must be </a:t>
            </a:r>
            <a:r>
              <a:rPr lang="en-KR" dirty="0">
                <a:solidFill>
                  <a:srgbClr val="FF0000"/>
                </a:solidFill>
              </a:rPr>
              <a:t>pinned memory</a:t>
            </a:r>
            <a:r>
              <a:rPr lang="en-KR" dirty="0"/>
              <a:t>.</a:t>
            </a:r>
          </a:p>
          <a:p>
            <a:endParaRPr lang="en-KR" dirty="0"/>
          </a:p>
        </p:txBody>
      </p:sp>
    </p:spTree>
    <p:extLst>
      <p:ext uri="{BB962C8B-B14F-4D97-AF65-F5344CB8AC3E}">
        <p14:creationId xmlns:p14="http://schemas.microsoft.com/office/powerpoint/2010/main" val="4009021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FA5E7-2882-7147-BB8F-6095277B5407}"/>
              </a:ext>
            </a:extLst>
          </p:cNvPr>
          <p:cNvSpPr>
            <a:spLocks noGrp="1"/>
          </p:cNvSpPr>
          <p:nvPr>
            <p:ph type="title"/>
          </p:nvPr>
        </p:nvSpPr>
        <p:spPr>
          <a:xfrm>
            <a:off x="457200" y="267494"/>
            <a:ext cx="8229600" cy="857250"/>
          </a:xfrm>
        </p:spPr>
        <p:txBody>
          <a:bodyPr/>
          <a:lstStyle/>
          <a:p>
            <a:r>
              <a:rPr lang="en-US" dirty="0"/>
              <a:t>Examples</a:t>
            </a:r>
          </a:p>
        </p:txBody>
      </p:sp>
      <p:sp>
        <p:nvSpPr>
          <p:cNvPr id="3" name="Content Placeholder 2">
            <a:extLst>
              <a:ext uri="{FF2B5EF4-FFF2-40B4-BE49-F238E27FC236}">
                <a16:creationId xmlns:a16="http://schemas.microsoft.com/office/drawing/2014/main" id="{2D54BC0D-BAE2-E14B-9102-18DCB00705AB}"/>
              </a:ext>
            </a:extLst>
          </p:cNvPr>
          <p:cNvSpPr>
            <a:spLocks noGrp="1"/>
          </p:cNvSpPr>
          <p:nvPr>
            <p:ph idx="1"/>
          </p:nvPr>
        </p:nvSpPr>
        <p:spPr>
          <a:xfrm>
            <a:off x="323528" y="1563638"/>
            <a:ext cx="8229600" cy="1697236"/>
          </a:xfrm>
        </p:spPr>
        <p:txBody>
          <a:bodyPr>
            <a:normAutofit fontScale="92500" lnSpcReduction="20000"/>
          </a:bodyPr>
          <a:lstStyle/>
          <a:p>
            <a:r>
              <a:rPr lang="en-US" dirty="0" err="1"/>
              <a:t>nvc</a:t>
            </a:r>
            <a:r>
              <a:rPr lang="en-US" dirty="0"/>
              <a:t>++ </a:t>
            </a:r>
            <a:r>
              <a:rPr lang="en-US" dirty="0" err="1"/>
              <a:t>default_stream.cu</a:t>
            </a:r>
            <a:r>
              <a:rPr lang="en-US" dirty="0"/>
              <a:t> –o </a:t>
            </a:r>
            <a:r>
              <a:rPr lang="en-US" dirty="0" err="1"/>
              <a:t>default_stream</a:t>
            </a:r>
            <a:endParaRPr lang="en-US" dirty="0"/>
          </a:p>
          <a:p>
            <a:r>
              <a:rPr lang="en-US" dirty="0" err="1"/>
              <a:t>nsys</a:t>
            </a:r>
            <a:r>
              <a:rPr lang="en-US" dirty="0"/>
              <a:t> profile –o </a:t>
            </a:r>
            <a:r>
              <a:rPr lang="en-US" dirty="0" err="1"/>
              <a:t>default_stream</a:t>
            </a:r>
            <a:r>
              <a:rPr lang="en-US" dirty="0"/>
              <a:t> –stats=true ./</a:t>
            </a:r>
            <a:r>
              <a:rPr lang="en-US" dirty="0" err="1"/>
              <a:t>default_stream</a:t>
            </a:r>
            <a:endParaRPr lang="en-US" dirty="0"/>
          </a:p>
          <a:p>
            <a:r>
              <a:rPr lang="en-US" dirty="0" err="1"/>
              <a:t>Nvc</a:t>
            </a:r>
            <a:r>
              <a:rPr lang="en-US" dirty="0"/>
              <a:t>++ </a:t>
            </a:r>
            <a:r>
              <a:rPr lang="en-US" dirty="0" err="1"/>
              <a:t>multiple_streams.cu</a:t>
            </a:r>
            <a:r>
              <a:rPr lang="en-US" dirty="0"/>
              <a:t> –o </a:t>
            </a:r>
            <a:r>
              <a:rPr lang="en-US" dirty="0" err="1"/>
              <a:t>multiple_streams</a:t>
            </a:r>
            <a:endParaRPr lang="en-US" dirty="0"/>
          </a:p>
          <a:p>
            <a:r>
              <a:rPr lang="en-US" dirty="0" err="1"/>
              <a:t>Nsys</a:t>
            </a:r>
            <a:r>
              <a:rPr lang="en-US" dirty="0"/>
              <a:t> profile –o </a:t>
            </a:r>
            <a:r>
              <a:rPr lang="en-US" dirty="0" err="1"/>
              <a:t>multiple_streams</a:t>
            </a:r>
            <a:r>
              <a:rPr lang="en-US" dirty="0"/>
              <a:t> –stats=true ./</a:t>
            </a:r>
            <a:r>
              <a:rPr lang="en-US" dirty="0" err="1"/>
              <a:t>multiple_streams</a:t>
            </a:r>
            <a:endParaRPr lang="en-US" dirty="0"/>
          </a:p>
        </p:txBody>
      </p:sp>
    </p:spTree>
    <p:extLst>
      <p:ext uri="{BB962C8B-B14F-4D97-AF65-F5344CB8AC3E}">
        <p14:creationId xmlns:p14="http://schemas.microsoft.com/office/powerpoint/2010/main" val="2902308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BB8474B-1B26-D3EE-D282-B747450CB2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51670"/>
            <a:ext cx="8229600" cy="875247"/>
          </a:xfrm>
        </p:spPr>
      </p:pic>
      <p:sp>
        <p:nvSpPr>
          <p:cNvPr id="4" name="Title 1">
            <a:extLst>
              <a:ext uri="{FF2B5EF4-FFF2-40B4-BE49-F238E27FC236}">
                <a16:creationId xmlns:a16="http://schemas.microsoft.com/office/drawing/2014/main" id="{1046F968-FB3A-BD57-2A77-4A8D76654AA3}"/>
              </a:ext>
            </a:extLst>
          </p:cNvPr>
          <p:cNvSpPr txBox="1">
            <a:spLocks/>
          </p:cNvSpPr>
          <p:nvPr/>
        </p:nvSpPr>
        <p:spPr>
          <a:xfrm>
            <a:off x="539552" y="120252"/>
            <a:ext cx="8229600" cy="857250"/>
          </a:xfrm>
          <a:prstGeom prst="rect">
            <a:avLst/>
          </a:prstGeom>
        </p:spPr>
        <p:txBody>
          <a:bodyPr vert="horz" lIns="91440" tIns="45720" rIns="91440" bIns="45720" rtlCol="0" anchor="ctr">
            <a:normAutofit/>
          </a:bodyPr>
          <a:lstStyle>
            <a:lvl1pPr algn="ctr" defTabSz="685800" rtl="0" eaLnBrk="1" latinLnBrk="1" hangingPunct="1">
              <a:spcBef>
                <a:spcPct val="0"/>
              </a:spcBef>
              <a:buNone/>
              <a:defRPr sz="3300" kern="1200">
                <a:solidFill>
                  <a:schemeClr val="tx1"/>
                </a:solidFill>
                <a:latin typeface="+mj-lt"/>
                <a:ea typeface="+mj-ea"/>
                <a:cs typeface="+mj-cs"/>
              </a:defRPr>
            </a:lvl1pPr>
          </a:lstStyle>
          <a:p>
            <a:r>
              <a:rPr lang="en-US" dirty="0"/>
              <a:t>O</a:t>
            </a:r>
            <a:r>
              <a:rPr lang="en-KR" dirty="0"/>
              <a:t>verlapping computation and data copy</a:t>
            </a:r>
          </a:p>
        </p:txBody>
      </p:sp>
      <p:pic>
        <p:nvPicPr>
          <p:cNvPr id="8" name="Picture 7">
            <a:extLst>
              <a:ext uri="{FF2B5EF4-FFF2-40B4-BE49-F238E27FC236}">
                <a16:creationId xmlns:a16="http://schemas.microsoft.com/office/drawing/2014/main" id="{D4EF700F-EBB6-4699-D03B-660A6C0DA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632" y="3455210"/>
            <a:ext cx="10074121" cy="576064"/>
          </a:xfrm>
          <a:prstGeom prst="rect">
            <a:avLst/>
          </a:prstGeom>
        </p:spPr>
      </p:pic>
      <p:sp>
        <p:nvSpPr>
          <p:cNvPr id="15" name="TextBox 14">
            <a:extLst>
              <a:ext uri="{FF2B5EF4-FFF2-40B4-BE49-F238E27FC236}">
                <a16:creationId xmlns:a16="http://schemas.microsoft.com/office/drawing/2014/main" id="{13678610-594F-5D5D-8E5C-8FD7A0F233F7}"/>
              </a:ext>
            </a:extLst>
          </p:cNvPr>
          <p:cNvSpPr txBox="1"/>
          <p:nvPr/>
        </p:nvSpPr>
        <p:spPr>
          <a:xfrm>
            <a:off x="6804248" y="1347614"/>
            <a:ext cx="1723485" cy="369332"/>
          </a:xfrm>
          <a:prstGeom prst="rect">
            <a:avLst/>
          </a:prstGeom>
          <a:noFill/>
        </p:spPr>
        <p:txBody>
          <a:bodyPr wrap="none" rtlCol="0">
            <a:spAutoFit/>
          </a:bodyPr>
          <a:lstStyle/>
          <a:p>
            <a:r>
              <a:rPr lang="en-US" dirty="0"/>
              <a:t>D</a:t>
            </a:r>
            <a:r>
              <a:rPr lang="en-KR" dirty="0"/>
              <a:t>efault stream</a:t>
            </a:r>
          </a:p>
        </p:txBody>
      </p:sp>
      <p:sp>
        <p:nvSpPr>
          <p:cNvPr id="16" name="TextBox 15">
            <a:extLst>
              <a:ext uri="{FF2B5EF4-FFF2-40B4-BE49-F238E27FC236}">
                <a16:creationId xmlns:a16="http://schemas.microsoft.com/office/drawing/2014/main" id="{6BD3B0F3-ECB9-53F9-91BD-D8219FB89B17}"/>
              </a:ext>
            </a:extLst>
          </p:cNvPr>
          <p:cNvSpPr txBox="1"/>
          <p:nvPr/>
        </p:nvSpPr>
        <p:spPr>
          <a:xfrm>
            <a:off x="6876256" y="3003798"/>
            <a:ext cx="1917448" cy="369332"/>
          </a:xfrm>
          <a:prstGeom prst="rect">
            <a:avLst/>
          </a:prstGeom>
          <a:noFill/>
        </p:spPr>
        <p:txBody>
          <a:bodyPr wrap="none" rtlCol="0">
            <a:spAutoFit/>
          </a:bodyPr>
          <a:lstStyle/>
          <a:p>
            <a:r>
              <a:rPr lang="en-US" dirty="0"/>
              <a:t>multiple</a:t>
            </a:r>
            <a:r>
              <a:rPr lang="en-KR" dirty="0"/>
              <a:t> streams</a:t>
            </a:r>
          </a:p>
        </p:txBody>
      </p:sp>
    </p:spTree>
    <p:extLst>
      <p:ext uri="{BB962C8B-B14F-4D97-AF65-F5344CB8AC3E}">
        <p14:creationId xmlns:p14="http://schemas.microsoft.com/office/powerpoint/2010/main" val="10201107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03498"/>
            <a:ext cx="6172200" cy="857250"/>
          </a:xfrm>
        </p:spPr>
        <p:txBody>
          <a:bodyPr>
            <a:normAutofit fontScale="90000"/>
          </a:bodyPr>
          <a:lstStyle/>
          <a:p>
            <a:r>
              <a:rPr lang="en-US" dirty="0"/>
              <a:t>Continuous</a:t>
            </a:r>
            <a:r>
              <a:rPr lang="ko-KR" altLang="en-US" dirty="0"/>
              <a:t> </a:t>
            </a:r>
            <a:r>
              <a:rPr lang="en-US" altLang="ko-KR" dirty="0"/>
              <a:t>vs discrete Fourier Transform</a:t>
            </a:r>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2843808" y="1783467"/>
                <a:ext cx="3116715" cy="5975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𝐻</m:t>
                      </m:r>
                      <m:d>
                        <m:dPr>
                          <m:ctrlPr>
                            <a:rPr lang="en-US" i="1">
                              <a:latin typeface="Cambria Math" panose="02040503050406030204" pitchFamily="18" charset="0"/>
                            </a:rPr>
                          </m:ctrlPr>
                        </m:dPr>
                        <m:e>
                          <m:r>
                            <a:rPr lang="en-US" i="1">
                              <a:latin typeface="Cambria Math" charset="0"/>
                            </a:rPr>
                            <m:t>𝑓</m:t>
                          </m:r>
                        </m:e>
                      </m:d>
                      <m:r>
                        <a:rPr lang="en-US" i="1">
                          <a:latin typeface="Cambria Math" charset="0"/>
                        </a:rPr>
                        <m:t>= </m:t>
                      </m:r>
                      <m:nary>
                        <m:naryPr>
                          <m:ctrlPr>
                            <a:rPr lang="is-IS" i="1">
                              <a:latin typeface="Cambria Math" panose="02040503050406030204" pitchFamily="18" charset="0"/>
                            </a:rPr>
                          </m:ctrlPr>
                        </m:naryPr>
                        <m:sub>
                          <m:r>
                            <m:rPr>
                              <m:brk m:alnAt="23"/>
                            </m:rPr>
                            <a:rPr lang="en-US" i="1">
                              <a:latin typeface="Cambria Math" charset="0"/>
                            </a:rPr>
                            <m:t>−</m:t>
                          </m:r>
                          <m:r>
                            <a:rPr lang="en-US" i="1">
                              <a:latin typeface="Cambria Math" charset="0"/>
                              <a:ea typeface="Cambria Math" charset="0"/>
                              <a:cs typeface="Cambria Math" charset="0"/>
                            </a:rPr>
                            <m:t>∞</m:t>
                          </m:r>
                        </m:sub>
                        <m:sup>
                          <m:r>
                            <a:rPr lang="is-IS" i="1">
                              <a:latin typeface="Cambria Math" charset="0"/>
                              <a:ea typeface="Cambria Math" charset="0"/>
                              <a:cs typeface="Cambria Math" charset="0"/>
                            </a:rPr>
                            <m:t>∞</m:t>
                          </m:r>
                        </m:sup>
                        <m:e>
                          <m:r>
                            <a:rPr lang="en-US" i="1">
                              <a:latin typeface="Cambria Math" charset="0"/>
                            </a:rPr>
                            <m:t>h</m:t>
                          </m:r>
                          <m:d>
                            <m:dPr>
                              <m:ctrlPr>
                                <a:rPr lang="en-US" i="1">
                                  <a:latin typeface="Cambria Math" panose="02040503050406030204" pitchFamily="18" charset="0"/>
                                </a:rPr>
                              </m:ctrlPr>
                            </m:dPr>
                            <m:e>
                              <m:r>
                                <a:rPr lang="en-US" i="1">
                                  <a:latin typeface="Cambria Math" charset="0"/>
                                </a:rPr>
                                <m:t>𝑡</m:t>
                              </m:r>
                            </m:e>
                          </m:d>
                          <m:sSup>
                            <m:sSupPr>
                              <m:ctrlPr>
                                <a:rPr lang="en-US" i="1">
                                  <a:latin typeface="Cambria Math" panose="02040503050406030204" pitchFamily="18" charset="0"/>
                                </a:rPr>
                              </m:ctrlPr>
                            </m:sSupPr>
                            <m:e>
                              <m:r>
                                <a:rPr lang="en-US" i="1">
                                  <a:latin typeface="Cambria Math" charset="0"/>
                                </a:rPr>
                                <m:t>𝑒</m:t>
                              </m:r>
                            </m:e>
                            <m:sup>
                              <m:r>
                                <a:rPr lang="en-US" i="1">
                                  <a:latin typeface="Cambria Math" charset="0"/>
                                </a:rPr>
                                <m:t>−</m:t>
                              </m:r>
                              <m:r>
                                <a:rPr lang="en-US" i="1">
                                  <a:latin typeface="Cambria Math" charset="0"/>
                                </a:rPr>
                                <m:t>𝑗</m:t>
                              </m:r>
                              <m:r>
                                <a:rPr lang="en-US" i="1">
                                  <a:latin typeface="Cambria Math" charset="0"/>
                                </a:rPr>
                                <m:t>2</m:t>
                              </m:r>
                              <m:r>
                                <a:rPr lang="en-US" i="1">
                                  <a:latin typeface="Cambria Math" charset="0"/>
                                  <a:ea typeface="Cambria Math" charset="0"/>
                                  <a:cs typeface="Cambria Math" charset="0"/>
                                </a:rPr>
                                <m:t>𝜋</m:t>
                              </m:r>
                              <m:r>
                                <a:rPr lang="en-US" i="1">
                                  <a:latin typeface="Cambria Math" charset="0"/>
                                  <a:ea typeface="Cambria Math" charset="0"/>
                                  <a:cs typeface="Cambria Math" charset="0"/>
                                </a:rPr>
                                <m:t>𝑓𝑡</m:t>
                              </m:r>
                            </m:sup>
                          </m:sSup>
                          <m:r>
                            <a:rPr lang="en-US" i="1">
                              <a:latin typeface="Cambria Math" charset="0"/>
                            </a:rPr>
                            <m:t>𝑑𝑡</m:t>
                          </m:r>
                        </m:e>
                      </m:nary>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2843808" y="1783467"/>
                <a:ext cx="3116715" cy="597599"/>
              </a:xfrm>
              <a:prstGeom prst="rect">
                <a:avLst/>
              </a:prstGeom>
              <a:blipFill>
                <a:blip r:embed="rId2"/>
                <a:stretch>
                  <a:fillRect t="-189583" b="-28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172641" y="3003799"/>
                <a:ext cx="4798718" cy="77912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𝐻</m:t>
                      </m:r>
                      <m:r>
                        <a:rPr lang="en-US" i="1">
                          <a:latin typeface="Cambria Math" charset="0"/>
                        </a:rPr>
                        <m:t>= </m:t>
                      </m:r>
                      <m:nary>
                        <m:naryPr>
                          <m:chr m:val="∑"/>
                          <m:ctrlPr>
                            <a:rPr lang="is-IS" i="1">
                              <a:latin typeface="Cambria Math" panose="02040503050406030204" pitchFamily="18" charset="0"/>
                            </a:rPr>
                          </m:ctrlPr>
                        </m:naryPr>
                        <m:sub>
                          <m:r>
                            <m:rPr>
                              <m:brk m:alnAt="23"/>
                            </m:rPr>
                            <a:rPr lang="en-US" i="1">
                              <a:latin typeface="Cambria Math" charset="0"/>
                            </a:rPr>
                            <m:t>𝑘</m:t>
                          </m:r>
                          <m:r>
                            <a:rPr lang="en-US" i="1">
                              <a:latin typeface="Cambria Math" charset="0"/>
                            </a:rPr>
                            <m:t>=0</m:t>
                          </m:r>
                        </m:sub>
                        <m:sup>
                          <m:r>
                            <a:rPr lang="en-US" i="1">
                              <a:latin typeface="Cambria Math" charset="0"/>
                            </a:rPr>
                            <m:t>𝑁</m:t>
                          </m:r>
                          <m:r>
                            <a:rPr lang="en-US" i="1">
                              <a:latin typeface="Cambria Math" charset="0"/>
                            </a:rPr>
                            <m:t>−1</m:t>
                          </m:r>
                        </m:sup>
                        <m:e>
                          <m:r>
                            <a:rPr lang="en-US" i="1">
                              <a:latin typeface="Cambria Math" charset="0"/>
                            </a:rPr>
                            <m:t>h</m:t>
                          </m:r>
                          <m:d>
                            <m:dPr>
                              <m:ctrlPr>
                                <a:rPr lang="en-US" i="1">
                                  <a:latin typeface="Cambria Math" panose="02040503050406030204" pitchFamily="18" charset="0"/>
                                </a:rPr>
                              </m:ctrlPr>
                            </m:dPr>
                            <m:e>
                              <m:r>
                                <a:rPr lang="en-US" i="1">
                                  <a:latin typeface="Cambria Math" charset="0"/>
                                </a:rPr>
                                <m:t>𝑘</m:t>
                              </m:r>
                            </m:e>
                          </m:d>
                          <m:sSup>
                            <m:sSupPr>
                              <m:ctrlPr>
                                <a:rPr lang="en-US" i="1">
                                  <a:latin typeface="Cambria Math" panose="02040503050406030204" pitchFamily="18" charset="0"/>
                                </a:rPr>
                              </m:ctrlPr>
                            </m:sSupPr>
                            <m:e>
                              <m:r>
                                <a:rPr lang="en-US" i="1">
                                  <a:latin typeface="Cambria Math" charset="0"/>
                                </a:rPr>
                                <m:t>𝑒</m:t>
                              </m:r>
                            </m:e>
                            <m:sup>
                              <m:r>
                                <a:rPr lang="en-US" i="1">
                                  <a:latin typeface="Cambria Math" charset="0"/>
                                </a:rPr>
                                <m:t>−</m:t>
                              </m:r>
                              <m:r>
                                <a:rPr lang="en-US" i="1">
                                  <a:latin typeface="Cambria Math" charset="0"/>
                                </a:rPr>
                                <m:t>𝑗</m:t>
                              </m:r>
                              <m:r>
                                <a:rPr lang="en-US" i="1">
                                  <a:latin typeface="Cambria Math" charset="0"/>
                                </a:rPr>
                                <m:t>2</m:t>
                              </m:r>
                              <m:r>
                                <a:rPr lang="en-US" i="1">
                                  <a:latin typeface="Cambria Math" charset="0"/>
                                  <a:ea typeface="Cambria Math" charset="0"/>
                                  <a:cs typeface="Cambria Math" charset="0"/>
                                </a:rPr>
                                <m:t>𝜋</m:t>
                              </m:r>
                              <m:r>
                                <a:rPr lang="en-US" i="1">
                                  <a:latin typeface="Cambria Math" charset="0"/>
                                  <a:ea typeface="Cambria Math" charset="0"/>
                                  <a:cs typeface="Cambria Math" charset="0"/>
                                </a:rPr>
                                <m:t>𝑛𝑘</m:t>
                              </m:r>
                              <m:r>
                                <a:rPr lang="en-US" i="1">
                                  <a:latin typeface="Cambria Math" charset="0"/>
                                  <a:ea typeface="Cambria Math" charset="0"/>
                                  <a:cs typeface="Cambria Math" charset="0"/>
                                </a:rPr>
                                <m:t>/</m:t>
                              </m:r>
                              <m:r>
                                <a:rPr lang="en-US" i="1">
                                  <a:latin typeface="Cambria Math" charset="0"/>
                                  <a:ea typeface="Cambria Math" charset="0"/>
                                  <a:cs typeface="Cambria Math" charset="0"/>
                                </a:rPr>
                                <m:t>𝑁</m:t>
                              </m:r>
                            </m:sup>
                          </m:sSup>
                        </m:e>
                      </m:nary>
                      <m:r>
                        <a:rPr lang="en-US" i="1">
                          <a:latin typeface="Cambria Math" charset="0"/>
                        </a:rPr>
                        <m:t>     </m:t>
                      </m:r>
                      <m:r>
                        <a:rPr lang="en-US" i="1">
                          <a:latin typeface="Cambria Math" charset="0"/>
                        </a:rPr>
                        <m:t>𝑛</m:t>
                      </m:r>
                      <m:r>
                        <a:rPr lang="en-US" i="1">
                          <a:latin typeface="Cambria Math" charset="0"/>
                        </a:rPr>
                        <m:t>=0,1,…</m:t>
                      </m:r>
                      <m:r>
                        <a:rPr lang="en-US" i="1">
                          <a:latin typeface="Cambria Math" charset="0"/>
                        </a:rPr>
                        <m:t>𝑁</m:t>
                      </m:r>
                      <m:r>
                        <a:rPr lang="en-US" i="1">
                          <a:latin typeface="Cambria Math" charset="0"/>
                        </a:rPr>
                        <m:t>−1</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172641" y="3003799"/>
                <a:ext cx="4798718" cy="779124"/>
              </a:xfrm>
              <a:prstGeom prst="rect">
                <a:avLst/>
              </a:prstGeom>
              <a:blipFill>
                <a:blip r:embed="rId3"/>
                <a:stretch>
                  <a:fillRect l="-528" t="-111290" b="-172581"/>
                </a:stretch>
              </a:blipFill>
            </p:spPr>
            <p:txBody>
              <a:bodyPr/>
              <a:lstStyle/>
              <a:p>
                <a:r>
                  <a:rPr lang="en-US">
                    <a:noFill/>
                  </a:rPr>
                  <a:t> </a:t>
                </a:r>
              </a:p>
            </p:txBody>
          </p:sp>
        </mc:Fallback>
      </mc:AlternateContent>
    </p:spTree>
    <p:extLst>
      <p:ext uri="{BB962C8B-B14F-4D97-AF65-F5344CB8AC3E}">
        <p14:creationId xmlns:p14="http://schemas.microsoft.com/office/powerpoint/2010/main" val="19717695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Fourier Transform of a rectangular pulse</a:t>
            </a:r>
          </a:p>
        </p:txBody>
      </p:sp>
      <mc:AlternateContent xmlns:mc="http://schemas.openxmlformats.org/markup-compatibility/2006" xmlns:a14="http://schemas.microsoft.com/office/drawing/2010/main">
        <mc:Choice Requires="a14">
          <p:sp>
            <p:nvSpPr>
              <p:cNvPr id="4" name="TextBox 3"/>
              <p:cNvSpPr txBox="1"/>
              <p:nvPr/>
            </p:nvSpPr>
            <p:spPr>
              <a:xfrm>
                <a:off x="2627784" y="1499656"/>
                <a:ext cx="3515459" cy="4326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6" i="1">
                          <a:latin typeface="Cambria Math" charset="0"/>
                        </a:rPr>
                        <m:t>h</m:t>
                      </m:r>
                      <m:d>
                        <m:dPr>
                          <m:ctrlPr>
                            <a:rPr lang="en-US" sz="1406" i="1">
                              <a:latin typeface="Cambria Math" panose="02040503050406030204" pitchFamily="18" charset="0"/>
                            </a:rPr>
                          </m:ctrlPr>
                        </m:dPr>
                        <m:e>
                          <m:r>
                            <a:rPr lang="en-US" sz="1406" i="1">
                              <a:latin typeface="Cambria Math" charset="0"/>
                            </a:rPr>
                            <m:t>𝑡</m:t>
                          </m:r>
                        </m:e>
                      </m:d>
                      <m:r>
                        <a:rPr lang="en-US" sz="1406" i="1">
                          <a:latin typeface="Cambria Math" charset="0"/>
                        </a:rPr>
                        <m:t>=</m:t>
                      </m:r>
                      <m:r>
                        <a:rPr lang="en-US" sz="1406" i="1">
                          <a:latin typeface="Cambria Math" charset="0"/>
                        </a:rPr>
                        <m:t>𝐴</m:t>
                      </m:r>
                      <m:r>
                        <a:rPr lang="en-US" sz="1406" i="1">
                          <a:latin typeface="Cambria Math" charset="0"/>
                        </a:rPr>
                        <m:t>     </m:t>
                      </m:r>
                      <m:d>
                        <m:dPr>
                          <m:begChr m:val="|"/>
                          <m:endChr m:val="|"/>
                          <m:ctrlPr>
                            <a:rPr lang="en-US" sz="1406" i="1">
                              <a:latin typeface="Cambria Math" panose="02040503050406030204" pitchFamily="18" charset="0"/>
                            </a:rPr>
                          </m:ctrlPr>
                        </m:dPr>
                        <m:e>
                          <m:r>
                            <a:rPr lang="en-US" sz="1406" i="1">
                              <a:latin typeface="Cambria Math" charset="0"/>
                            </a:rPr>
                            <m:t>𝑡</m:t>
                          </m:r>
                        </m:e>
                      </m:d>
                      <m:r>
                        <a:rPr lang="en-US" sz="1406" i="1">
                          <a:latin typeface="Cambria Math" charset="0"/>
                        </a:rPr>
                        <m:t>&lt;</m:t>
                      </m:r>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oMath>
                  </m:oMathPara>
                </a14:m>
                <a:endParaRPr lang="en-US" sz="1406" i="1" dirty="0">
                  <a:latin typeface="+mj-lt"/>
                </a:endParaRPr>
              </a:p>
              <a:p>
                <a:r>
                  <a:rPr lang="en-US" sz="1406" dirty="0">
                    <a:latin typeface="+mj-lt"/>
                  </a:rPr>
                  <a:t>             </a:t>
                </a:r>
                <a14:m>
                  <m:oMath xmlns:m="http://schemas.openxmlformats.org/officeDocument/2006/math">
                    <m:r>
                      <a:rPr lang="en-US" sz="1406">
                        <a:latin typeface="Cambria Math" charset="0"/>
                      </a:rPr>
                      <m:t>               </m:t>
                    </m:r>
                    <m:r>
                      <a:rPr lang="en-US" sz="1406" i="1">
                        <a:latin typeface="Cambria Math" charset="0"/>
                      </a:rPr>
                      <m:t>=0      </m:t>
                    </m:r>
                    <m:d>
                      <m:dPr>
                        <m:begChr m:val="|"/>
                        <m:endChr m:val="|"/>
                        <m:ctrlPr>
                          <a:rPr lang="en-US" sz="1406" i="1">
                            <a:latin typeface="Cambria Math" panose="02040503050406030204" pitchFamily="18" charset="0"/>
                          </a:rPr>
                        </m:ctrlPr>
                      </m:dPr>
                      <m:e>
                        <m:r>
                          <a:rPr lang="en-US" sz="1406" i="1">
                            <a:latin typeface="Cambria Math" charset="0"/>
                          </a:rPr>
                          <m:t>𝑡</m:t>
                        </m:r>
                      </m:e>
                    </m:d>
                    <m:r>
                      <a:rPr lang="en-US" sz="1406" i="1">
                        <a:latin typeface="Cambria Math" charset="0"/>
                      </a:rPr>
                      <m:t>&gt;</m:t>
                    </m:r>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oMath>
                </a14:m>
                <a:endParaRPr lang="en-US" sz="1406" dirty="0">
                  <a:latin typeface="+mj-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627784" y="1499656"/>
                <a:ext cx="3515459" cy="432683"/>
              </a:xfrm>
              <a:prstGeom prst="rect">
                <a:avLst/>
              </a:prstGeom>
              <a:blipFill>
                <a:blip r:embed="rId2"/>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979712" y="2368891"/>
                <a:ext cx="5562618" cy="13700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6" i="1">
                          <a:latin typeface="Cambria Math" charset="0"/>
                        </a:rPr>
                        <m:t>𝐻</m:t>
                      </m:r>
                      <m:d>
                        <m:dPr>
                          <m:ctrlPr>
                            <a:rPr lang="en-US" sz="1406" i="1">
                              <a:latin typeface="Cambria Math" panose="02040503050406030204" pitchFamily="18" charset="0"/>
                            </a:rPr>
                          </m:ctrlPr>
                        </m:dPr>
                        <m:e>
                          <m:r>
                            <a:rPr lang="en-US" sz="1406" i="1">
                              <a:latin typeface="Cambria Math" charset="0"/>
                            </a:rPr>
                            <m:t>𝑓</m:t>
                          </m:r>
                        </m:e>
                      </m:d>
                      <m:r>
                        <a:rPr lang="en-US" sz="1406" i="1">
                          <a:latin typeface="Cambria Math" charset="0"/>
                        </a:rPr>
                        <m:t>= </m:t>
                      </m:r>
                      <m:nary>
                        <m:naryPr>
                          <m:ctrlPr>
                            <a:rPr lang="is-IS" sz="1406" i="1">
                              <a:latin typeface="Cambria Math" panose="02040503050406030204" pitchFamily="18" charset="0"/>
                            </a:rPr>
                          </m:ctrlPr>
                        </m:naryPr>
                        <m:sub>
                          <m:r>
                            <m:rPr>
                              <m:brk m:alnAt="23"/>
                            </m:rPr>
                            <a:rPr lang="en-US" sz="1406" i="1">
                              <a:latin typeface="Cambria Math" charset="0"/>
                            </a:rPr>
                            <m:t>−</m:t>
                          </m:r>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sub>
                        <m:sup>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sup>
                        <m:e>
                          <m:r>
                            <a:rPr lang="en-US" sz="1406" i="1">
                              <a:latin typeface="Cambria Math" charset="0"/>
                            </a:rPr>
                            <m:t>𝐴</m:t>
                          </m:r>
                          <m:sSup>
                            <m:sSupPr>
                              <m:ctrlPr>
                                <a:rPr lang="en-US" sz="1406" i="1">
                                  <a:latin typeface="Cambria Math" panose="02040503050406030204" pitchFamily="18" charset="0"/>
                                </a:rPr>
                              </m:ctrlPr>
                            </m:sSupPr>
                            <m:e>
                              <m:r>
                                <a:rPr lang="en-US" sz="1406" i="1">
                                  <a:latin typeface="Cambria Math" charset="0"/>
                                </a:rPr>
                                <m:t>𝑒</m:t>
                              </m:r>
                            </m:e>
                            <m:sup>
                              <m:r>
                                <a:rPr lang="en-US" sz="1406" i="1">
                                  <a:latin typeface="Cambria Math" charset="0"/>
                                </a:rPr>
                                <m:t>−</m:t>
                              </m:r>
                              <m:r>
                                <a:rPr lang="en-US" sz="1406" i="1">
                                  <a:latin typeface="Cambria Math" charset="0"/>
                                </a:rPr>
                                <m:t>𝑗</m:t>
                              </m:r>
                              <m:r>
                                <a:rPr lang="en-US" sz="1406" i="1">
                                  <a:latin typeface="Cambria Math" charset="0"/>
                                </a:rPr>
                                <m:t>2</m:t>
                              </m:r>
                              <m:r>
                                <a:rPr lang="en-US" sz="1406" i="1">
                                  <a:latin typeface="Cambria Math" charset="0"/>
                                  <a:ea typeface="Cambria Math" charset="0"/>
                                  <a:cs typeface="Cambria Math" charset="0"/>
                                </a:rPr>
                                <m:t>𝜋</m:t>
                              </m:r>
                              <m:r>
                                <a:rPr lang="en-US" sz="1406" i="1">
                                  <a:latin typeface="Cambria Math" charset="0"/>
                                  <a:ea typeface="Cambria Math" charset="0"/>
                                  <a:cs typeface="Cambria Math" charset="0"/>
                                </a:rPr>
                                <m:t>𝑓𝑡</m:t>
                              </m:r>
                            </m:sup>
                          </m:sSup>
                          <m:r>
                            <a:rPr lang="en-US" sz="1406" i="1">
                              <a:latin typeface="Cambria Math" charset="0"/>
                            </a:rPr>
                            <m:t>𝑑𝑡</m:t>
                          </m:r>
                        </m:e>
                      </m:nary>
                    </m:oMath>
                  </m:oMathPara>
                </a14:m>
                <a:endParaRPr lang="en-US" sz="1406" i="1" dirty="0">
                  <a:latin typeface="+mj-lt"/>
                </a:endParaRPr>
              </a:p>
              <a:p>
                <a:pPr/>
                <a14:m>
                  <m:oMathPara xmlns:m="http://schemas.openxmlformats.org/officeDocument/2006/math">
                    <m:oMathParaPr>
                      <m:jc m:val="centerGroup"/>
                    </m:oMathParaPr>
                    <m:oMath xmlns:m="http://schemas.openxmlformats.org/officeDocument/2006/math">
                      <m:r>
                        <a:rPr lang="en-US" sz="1406" i="1">
                          <a:latin typeface="Cambria Math" charset="0"/>
                        </a:rPr>
                        <m:t>=</m:t>
                      </m:r>
                      <m:r>
                        <a:rPr lang="en-US" sz="1406" i="1">
                          <a:latin typeface="Cambria Math" charset="0"/>
                        </a:rPr>
                        <m:t>𝐴</m:t>
                      </m:r>
                      <m:nary>
                        <m:naryPr>
                          <m:ctrlPr>
                            <a:rPr lang="is-IS" sz="1406" i="1">
                              <a:latin typeface="Cambria Math" panose="02040503050406030204" pitchFamily="18" charset="0"/>
                            </a:rPr>
                          </m:ctrlPr>
                        </m:naryPr>
                        <m:sub>
                          <m:r>
                            <m:rPr>
                              <m:brk m:alnAt="23"/>
                            </m:rPr>
                            <a:rPr lang="en-US" sz="1406" i="1">
                              <a:latin typeface="Cambria Math" charset="0"/>
                            </a:rPr>
                            <m:t>−</m:t>
                          </m:r>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sub>
                        <m:sup>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sup>
                        <m:e>
                          <m:func>
                            <m:funcPr>
                              <m:ctrlPr>
                                <a:rPr lang="en-US" sz="1406" i="1">
                                  <a:latin typeface="Cambria Math" panose="02040503050406030204" pitchFamily="18" charset="0"/>
                                </a:rPr>
                              </m:ctrlPr>
                            </m:funcPr>
                            <m:fName>
                              <m:r>
                                <m:rPr>
                                  <m:sty m:val="p"/>
                                </m:rPr>
                                <a:rPr lang="en-US" sz="1406">
                                  <a:latin typeface="Cambria Math" charset="0"/>
                                </a:rPr>
                                <m:t>cos</m:t>
                              </m:r>
                            </m:fName>
                            <m:e>
                              <m:d>
                                <m:dPr>
                                  <m:ctrlPr>
                                    <a:rPr lang="en-US" sz="1406" i="1">
                                      <a:latin typeface="Cambria Math" panose="02040503050406030204" pitchFamily="18" charset="0"/>
                                    </a:rPr>
                                  </m:ctrlPr>
                                </m:dPr>
                                <m:e>
                                  <m:r>
                                    <a:rPr lang="en-US" sz="1406" i="1">
                                      <a:latin typeface="Cambria Math" charset="0"/>
                                    </a:rPr>
                                    <m:t>2</m:t>
                                  </m:r>
                                  <m:r>
                                    <a:rPr lang="en-US" sz="1406" i="1">
                                      <a:latin typeface="Cambria Math" charset="0"/>
                                      <a:ea typeface="Cambria Math" charset="0"/>
                                      <a:cs typeface="Cambria Math" charset="0"/>
                                    </a:rPr>
                                    <m:t>𝜋</m:t>
                                  </m:r>
                                  <m:r>
                                    <a:rPr lang="en-US" sz="1406" i="1">
                                      <a:latin typeface="Cambria Math" charset="0"/>
                                      <a:ea typeface="Cambria Math" charset="0"/>
                                      <a:cs typeface="Cambria Math" charset="0"/>
                                    </a:rPr>
                                    <m:t>𝑓𝑡</m:t>
                                  </m:r>
                                </m:e>
                              </m:d>
                            </m:e>
                          </m:func>
                          <m:r>
                            <a:rPr lang="en-US" sz="1406" i="1">
                              <a:latin typeface="Cambria Math" charset="0"/>
                            </a:rPr>
                            <m:t>𝑑𝑡</m:t>
                          </m:r>
                          <m:r>
                            <a:rPr lang="en-US" sz="1406" i="1">
                              <a:latin typeface="Cambria Math" charset="0"/>
                            </a:rPr>
                            <m:t>−</m:t>
                          </m:r>
                          <m:r>
                            <a:rPr lang="en-US" sz="1406" i="1">
                              <a:latin typeface="Cambria Math" charset="0"/>
                            </a:rPr>
                            <m:t>𝑗𝐴</m:t>
                          </m:r>
                          <m:nary>
                            <m:naryPr>
                              <m:ctrlPr>
                                <a:rPr lang="is-IS" sz="1406" i="1">
                                  <a:latin typeface="Cambria Math" panose="02040503050406030204" pitchFamily="18" charset="0"/>
                                </a:rPr>
                              </m:ctrlPr>
                            </m:naryPr>
                            <m:sub>
                              <m:r>
                                <m:rPr>
                                  <m:brk m:alnAt="23"/>
                                </m:rPr>
                                <a:rPr lang="en-US" sz="1406" i="1">
                                  <a:latin typeface="Cambria Math" charset="0"/>
                                </a:rPr>
                                <m:t>−</m:t>
                              </m:r>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sub>
                            <m:sup>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sup>
                            <m:e>
                              <m:func>
                                <m:funcPr>
                                  <m:ctrlPr>
                                    <a:rPr lang="en-US" sz="1406" i="1">
                                      <a:latin typeface="Cambria Math" panose="02040503050406030204" pitchFamily="18" charset="0"/>
                                    </a:rPr>
                                  </m:ctrlPr>
                                </m:funcPr>
                                <m:fName>
                                  <m:r>
                                    <m:rPr>
                                      <m:sty m:val="p"/>
                                    </m:rPr>
                                    <a:rPr lang="en-US" sz="1406">
                                      <a:latin typeface="Cambria Math" charset="0"/>
                                    </a:rPr>
                                    <m:t>sin</m:t>
                                  </m:r>
                                </m:fName>
                                <m:e>
                                  <m:d>
                                    <m:dPr>
                                      <m:ctrlPr>
                                        <a:rPr lang="en-US" sz="1406" i="1">
                                          <a:latin typeface="Cambria Math" panose="02040503050406030204" pitchFamily="18" charset="0"/>
                                        </a:rPr>
                                      </m:ctrlPr>
                                    </m:dPr>
                                    <m:e>
                                      <m:r>
                                        <a:rPr lang="en-US" sz="1406" i="1">
                                          <a:latin typeface="Cambria Math" charset="0"/>
                                        </a:rPr>
                                        <m:t>2</m:t>
                                      </m:r>
                                      <m:r>
                                        <a:rPr lang="en-US" sz="1406" i="1">
                                          <a:latin typeface="Cambria Math" charset="0"/>
                                          <a:ea typeface="Cambria Math" charset="0"/>
                                          <a:cs typeface="Cambria Math" charset="0"/>
                                        </a:rPr>
                                        <m:t>𝜋</m:t>
                                      </m:r>
                                      <m:r>
                                        <a:rPr lang="en-US" sz="1406" i="1">
                                          <a:latin typeface="Cambria Math" charset="0"/>
                                          <a:ea typeface="Cambria Math" charset="0"/>
                                          <a:cs typeface="Cambria Math" charset="0"/>
                                        </a:rPr>
                                        <m:t>𝑓𝑡</m:t>
                                      </m:r>
                                    </m:e>
                                  </m:d>
                                </m:e>
                              </m:func>
                              <m:r>
                                <a:rPr lang="en-US" sz="1406" i="1">
                                  <a:latin typeface="Cambria Math" charset="0"/>
                                  <a:ea typeface="Cambria Math" charset="0"/>
                                  <a:cs typeface="Cambria Math" charset="0"/>
                                </a:rPr>
                                <m:t>𝑑𝑡</m:t>
                              </m:r>
                              <m:r>
                                <a:rPr lang="en-US" sz="1406" i="1">
                                  <a:latin typeface="Cambria Math" charset="0"/>
                                  <a:ea typeface="Cambria Math" charset="0"/>
                                  <a:cs typeface="Cambria Math" charset="0"/>
                                </a:rPr>
                                <m:t>=</m:t>
                              </m:r>
                              <m:f>
                                <m:fPr>
                                  <m:ctrlPr>
                                    <a:rPr lang="bg-BG" sz="1406" i="1">
                                      <a:latin typeface="Cambria Math" panose="02040503050406030204" pitchFamily="18" charset="0"/>
                                      <a:ea typeface="Cambria Math" charset="0"/>
                                      <a:cs typeface="Cambria Math" charset="0"/>
                                    </a:rPr>
                                  </m:ctrlPr>
                                </m:fPr>
                                <m:num>
                                  <m:r>
                                    <a:rPr lang="en-US" sz="1406" i="1">
                                      <a:latin typeface="Cambria Math" charset="0"/>
                                      <a:ea typeface="Cambria Math" charset="0"/>
                                      <a:cs typeface="Cambria Math" charset="0"/>
                                    </a:rPr>
                                    <m:t>𝐴</m:t>
                                  </m:r>
                                </m:num>
                                <m:den>
                                  <m:r>
                                    <a:rPr lang="en-US" sz="1406" i="1">
                                      <a:latin typeface="Cambria Math" charset="0"/>
                                      <a:ea typeface="Cambria Math" charset="0"/>
                                      <a:cs typeface="Cambria Math" charset="0"/>
                                    </a:rPr>
                                    <m:t>2</m:t>
                                  </m:r>
                                  <m:r>
                                    <a:rPr lang="en-US" sz="1406" i="1">
                                      <a:latin typeface="Cambria Math" charset="0"/>
                                      <a:ea typeface="Cambria Math" charset="0"/>
                                      <a:cs typeface="Cambria Math" charset="0"/>
                                    </a:rPr>
                                    <m:t>𝜋</m:t>
                                  </m:r>
                                  <m:r>
                                    <a:rPr lang="en-US" sz="1406" i="1">
                                      <a:latin typeface="Cambria Math" charset="0"/>
                                      <a:ea typeface="Cambria Math" charset="0"/>
                                      <a:cs typeface="Cambria Math" charset="0"/>
                                    </a:rPr>
                                    <m:t>𝑓</m:t>
                                  </m:r>
                                </m:den>
                              </m:f>
                              <m:func>
                                <m:funcPr>
                                  <m:ctrlPr>
                                    <a:rPr lang="en-US" sz="1406" i="1">
                                      <a:latin typeface="Cambria Math" panose="02040503050406030204" pitchFamily="18" charset="0"/>
                                      <a:ea typeface="Cambria Math" charset="0"/>
                                      <a:cs typeface="Cambria Math" charset="0"/>
                                    </a:rPr>
                                  </m:ctrlPr>
                                </m:funcPr>
                                <m:fName>
                                  <m:r>
                                    <m:rPr>
                                      <m:sty m:val="p"/>
                                    </m:rPr>
                                    <a:rPr lang="en-US" sz="1406">
                                      <a:latin typeface="Cambria Math" charset="0"/>
                                      <a:ea typeface="Cambria Math" charset="0"/>
                                      <a:cs typeface="Cambria Math" charset="0"/>
                                    </a:rPr>
                                    <m:t>sin</m:t>
                                  </m:r>
                                </m:fName>
                                <m:e>
                                  <m:d>
                                    <m:dPr>
                                      <m:ctrlPr>
                                        <a:rPr lang="en-US" sz="1406" i="1">
                                          <a:latin typeface="Cambria Math" panose="02040503050406030204" pitchFamily="18" charset="0"/>
                                          <a:ea typeface="Cambria Math" charset="0"/>
                                          <a:cs typeface="Cambria Math" charset="0"/>
                                        </a:rPr>
                                      </m:ctrlPr>
                                    </m:dPr>
                                    <m:e>
                                      <m:r>
                                        <a:rPr lang="en-US" sz="1406" i="1">
                                          <a:latin typeface="Cambria Math" charset="0"/>
                                        </a:rPr>
                                        <m:t>2</m:t>
                                      </m:r>
                                      <m:r>
                                        <a:rPr lang="en-US" sz="1406" i="1">
                                          <a:latin typeface="Cambria Math" charset="0"/>
                                          <a:ea typeface="Cambria Math" charset="0"/>
                                          <a:cs typeface="Cambria Math" charset="0"/>
                                        </a:rPr>
                                        <m:t>𝜋</m:t>
                                      </m:r>
                                      <m:r>
                                        <a:rPr lang="en-US" sz="1406" i="1">
                                          <a:latin typeface="Cambria Math" charset="0"/>
                                          <a:ea typeface="Cambria Math" charset="0"/>
                                          <a:cs typeface="Cambria Math" charset="0"/>
                                        </a:rPr>
                                        <m:t>𝑓𝑡</m:t>
                                      </m:r>
                                    </m:e>
                                  </m:d>
                                </m:e>
                              </m:func>
                              <m:sSubSup>
                                <m:sSubSupPr>
                                  <m:ctrlPr>
                                    <a:rPr lang="en-US" sz="1406" i="1">
                                      <a:latin typeface="Cambria Math" panose="02040503050406030204" pitchFamily="18" charset="0"/>
                                      <a:ea typeface="Cambria Math" charset="0"/>
                                      <a:cs typeface="Cambria Math" charset="0"/>
                                    </a:rPr>
                                  </m:ctrlPr>
                                </m:sSubSupPr>
                                <m:e>
                                  <m:r>
                                    <a:rPr lang="en-US" sz="1406" i="1">
                                      <a:latin typeface="Cambria Math" charset="0"/>
                                      <a:ea typeface="Cambria Math" charset="0"/>
                                      <a:cs typeface="Cambria Math" charset="0"/>
                                    </a:rPr>
                                    <m:t>|</m:t>
                                  </m:r>
                                </m:e>
                                <m:sub>
                                  <m:r>
                                    <a:rPr lang="en-US" sz="1406" i="1">
                                      <a:latin typeface="Cambria Math" charset="0"/>
                                      <a:ea typeface="Cambria Math" charset="0"/>
                                      <a:cs typeface="Cambria Math" charset="0"/>
                                    </a:rPr>
                                    <m:t>−</m:t>
                                  </m:r>
                                  <m:sSub>
                                    <m:sSubPr>
                                      <m:ctrlPr>
                                        <a:rPr lang="en-US" sz="1406" i="1">
                                          <a:latin typeface="Cambria Math" panose="02040503050406030204" pitchFamily="18" charset="0"/>
                                          <a:ea typeface="Cambria Math" charset="0"/>
                                          <a:cs typeface="Cambria Math" charset="0"/>
                                        </a:rPr>
                                      </m:ctrlPr>
                                    </m:sSubPr>
                                    <m:e>
                                      <m:r>
                                        <a:rPr lang="en-US" sz="1406" i="1">
                                          <a:latin typeface="Cambria Math" charset="0"/>
                                          <a:ea typeface="Cambria Math" charset="0"/>
                                          <a:cs typeface="Cambria Math" charset="0"/>
                                        </a:rPr>
                                        <m:t>𝑇</m:t>
                                      </m:r>
                                    </m:e>
                                    <m:sub>
                                      <m:r>
                                        <a:rPr lang="en-US" sz="1406" i="1">
                                          <a:latin typeface="Cambria Math" charset="0"/>
                                          <a:ea typeface="Cambria Math" charset="0"/>
                                          <a:cs typeface="Cambria Math" charset="0"/>
                                        </a:rPr>
                                        <m:t>0</m:t>
                                      </m:r>
                                    </m:sub>
                                  </m:sSub>
                                </m:sub>
                                <m:sup>
                                  <m:sSub>
                                    <m:sSubPr>
                                      <m:ctrlPr>
                                        <a:rPr lang="en-US" sz="1406" i="1">
                                          <a:latin typeface="Cambria Math" panose="02040503050406030204" pitchFamily="18" charset="0"/>
                                          <a:ea typeface="Cambria Math" charset="0"/>
                                          <a:cs typeface="Cambria Math" charset="0"/>
                                        </a:rPr>
                                      </m:ctrlPr>
                                    </m:sSubPr>
                                    <m:e>
                                      <m:r>
                                        <a:rPr lang="en-US" sz="1406" i="1">
                                          <a:latin typeface="Cambria Math" charset="0"/>
                                          <a:ea typeface="Cambria Math" charset="0"/>
                                          <a:cs typeface="Cambria Math" charset="0"/>
                                        </a:rPr>
                                        <m:t>𝑇</m:t>
                                      </m:r>
                                    </m:e>
                                    <m:sub>
                                      <m:r>
                                        <a:rPr lang="en-US" sz="1406" i="1">
                                          <a:latin typeface="Cambria Math" charset="0"/>
                                          <a:ea typeface="Cambria Math" charset="0"/>
                                          <a:cs typeface="Cambria Math" charset="0"/>
                                        </a:rPr>
                                        <m:t>0</m:t>
                                      </m:r>
                                    </m:sub>
                                  </m:sSub>
                                </m:sup>
                              </m:sSubSup>
                            </m:e>
                          </m:nary>
                        </m:e>
                      </m:nary>
                    </m:oMath>
                  </m:oMathPara>
                </a14:m>
                <a:endParaRPr lang="en-US" sz="1406" dirty="0">
                  <a:latin typeface="+mj-lt"/>
                </a:endParaRPr>
              </a:p>
              <a:p>
                <a:r>
                  <a:rPr lang="en-US" sz="1406" dirty="0">
                    <a:latin typeface="+mj-lt"/>
                  </a:rPr>
                  <a:t>   = </a:t>
                </a:r>
                <a14:m>
                  <m:oMath xmlns:m="http://schemas.openxmlformats.org/officeDocument/2006/math">
                    <m:r>
                      <a:rPr lang="en-US" sz="1406" i="1">
                        <a:latin typeface="Cambria Math" charset="0"/>
                      </a:rPr>
                      <m:t>2</m:t>
                    </m:r>
                    <m:r>
                      <a:rPr lang="en-US" sz="1406" i="1">
                        <a:latin typeface="Cambria Math" charset="0"/>
                      </a:rPr>
                      <m:t>𝐴</m:t>
                    </m:r>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f>
                      <m:fPr>
                        <m:ctrlPr>
                          <a:rPr lang="bg-BG" sz="1406" i="1">
                            <a:latin typeface="Cambria Math" panose="02040503050406030204" pitchFamily="18" charset="0"/>
                          </a:rPr>
                        </m:ctrlPr>
                      </m:fPr>
                      <m:num>
                        <m:r>
                          <m:rPr>
                            <m:sty m:val="p"/>
                          </m:rPr>
                          <a:rPr lang="en-US" sz="1406">
                            <a:latin typeface="Cambria Math" charset="0"/>
                          </a:rPr>
                          <m:t>sin</m:t>
                        </m:r>
                        <m:r>
                          <a:rPr lang="en-US" sz="1406" i="1">
                            <a:latin typeface="Cambria Math" charset="0"/>
                          </a:rPr>
                          <m:t>(2</m:t>
                        </m:r>
                        <m:r>
                          <a:rPr lang="en-US" sz="1406" i="1">
                            <a:latin typeface="Cambria Math" charset="0"/>
                            <a:ea typeface="Cambria Math" charset="0"/>
                            <a:cs typeface="Cambria Math" charset="0"/>
                          </a:rPr>
                          <m:t>𝜋</m:t>
                        </m:r>
                        <m:sSub>
                          <m:sSubPr>
                            <m:ctrlPr>
                              <a:rPr lang="en-US" sz="1406" i="1">
                                <a:latin typeface="Cambria Math" panose="02040503050406030204" pitchFamily="18" charset="0"/>
                                <a:ea typeface="Cambria Math" charset="0"/>
                                <a:cs typeface="Cambria Math" charset="0"/>
                              </a:rPr>
                            </m:ctrlPr>
                          </m:sSubPr>
                          <m:e>
                            <m:r>
                              <a:rPr lang="en-US" sz="1406" i="1">
                                <a:latin typeface="Cambria Math" charset="0"/>
                                <a:ea typeface="Cambria Math" charset="0"/>
                                <a:cs typeface="Cambria Math" charset="0"/>
                              </a:rPr>
                              <m:t>𝑇</m:t>
                            </m:r>
                          </m:e>
                          <m:sub>
                            <m:r>
                              <a:rPr lang="en-US" sz="1406" i="1">
                                <a:latin typeface="Cambria Math" charset="0"/>
                                <a:ea typeface="Cambria Math" charset="0"/>
                                <a:cs typeface="Cambria Math" charset="0"/>
                              </a:rPr>
                              <m:t>0</m:t>
                            </m:r>
                          </m:sub>
                        </m:sSub>
                        <m:r>
                          <a:rPr lang="en-US" sz="1406" i="1">
                            <a:latin typeface="Cambria Math" charset="0"/>
                            <a:ea typeface="Cambria Math" charset="0"/>
                            <a:cs typeface="Cambria Math" charset="0"/>
                          </a:rPr>
                          <m:t>𝑓</m:t>
                        </m:r>
                        <m:r>
                          <a:rPr lang="en-US" sz="1406" i="1">
                            <a:latin typeface="Cambria Math" charset="0"/>
                            <a:ea typeface="Cambria Math" charset="0"/>
                            <a:cs typeface="Cambria Math" charset="0"/>
                          </a:rPr>
                          <m:t>)</m:t>
                        </m:r>
                      </m:num>
                      <m:den>
                        <m:r>
                          <a:rPr lang="en-US" sz="1406" i="1">
                            <a:latin typeface="Cambria Math" charset="0"/>
                          </a:rPr>
                          <m:t>2</m:t>
                        </m:r>
                        <m:r>
                          <a:rPr lang="en-US" sz="1406" i="1">
                            <a:latin typeface="Cambria Math" charset="0"/>
                            <a:ea typeface="Cambria Math" charset="0"/>
                            <a:cs typeface="Cambria Math" charset="0"/>
                          </a:rPr>
                          <m:t>𝜋</m:t>
                        </m:r>
                        <m:sSub>
                          <m:sSubPr>
                            <m:ctrlPr>
                              <a:rPr lang="en-US" sz="1406" i="1">
                                <a:latin typeface="Cambria Math" panose="02040503050406030204" pitchFamily="18" charset="0"/>
                                <a:ea typeface="Cambria Math" charset="0"/>
                                <a:cs typeface="Cambria Math" charset="0"/>
                              </a:rPr>
                            </m:ctrlPr>
                          </m:sSubPr>
                          <m:e>
                            <m:r>
                              <a:rPr lang="en-US" sz="1406" i="1">
                                <a:latin typeface="Cambria Math" charset="0"/>
                                <a:ea typeface="Cambria Math" charset="0"/>
                                <a:cs typeface="Cambria Math" charset="0"/>
                              </a:rPr>
                              <m:t>𝑇</m:t>
                            </m:r>
                          </m:e>
                          <m:sub>
                            <m:r>
                              <a:rPr lang="en-US" sz="1406" i="1">
                                <a:latin typeface="Cambria Math" charset="0"/>
                                <a:ea typeface="Cambria Math" charset="0"/>
                                <a:cs typeface="Cambria Math" charset="0"/>
                              </a:rPr>
                              <m:t>0</m:t>
                            </m:r>
                          </m:sub>
                        </m:sSub>
                        <m:r>
                          <a:rPr lang="en-US" sz="1406" i="1">
                            <a:latin typeface="Cambria Math" charset="0"/>
                            <a:ea typeface="Cambria Math" charset="0"/>
                            <a:cs typeface="Cambria Math" charset="0"/>
                          </a:rPr>
                          <m:t>𝑓</m:t>
                        </m:r>
                      </m:den>
                    </m:f>
                  </m:oMath>
                </a14:m>
                <a:endParaRPr lang="en-US" sz="1406" dirty="0">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979712" y="2368891"/>
                <a:ext cx="5562618" cy="1370055"/>
              </a:xfrm>
              <a:prstGeom prst="rect">
                <a:avLst/>
              </a:prstGeom>
              <a:blipFill>
                <a:blip r:embed="rId3"/>
                <a:stretch>
                  <a:fillRect l="-2968" t="-63889" b="-67593"/>
                </a:stretch>
              </a:blipFill>
            </p:spPr>
            <p:txBody>
              <a:bodyPr/>
              <a:lstStyle/>
              <a:p>
                <a:r>
                  <a:rPr lang="en-US">
                    <a:noFill/>
                  </a:rPr>
                  <a:t> </a:t>
                </a:r>
              </a:p>
            </p:txBody>
          </p:sp>
        </mc:Fallback>
      </mc:AlternateContent>
    </p:spTree>
    <p:extLst>
      <p:ext uri="{BB962C8B-B14F-4D97-AF65-F5344CB8AC3E}">
        <p14:creationId xmlns:p14="http://schemas.microsoft.com/office/powerpoint/2010/main" val="1166444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AA0F-55CF-0C4D-89F9-3D7937C7209D}"/>
              </a:ext>
            </a:extLst>
          </p:cNvPr>
          <p:cNvSpPr>
            <a:spLocks noGrp="1"/>
          </p:cNvSpPr>
          <p:nvPr>
            <p:ph type="title"/>
          </p:nvPr>
        </p:nvSpPr>
        <p:spPr>
          <a:xfrm>
            <a:off x="457200" y="68272"/>
            <a:ext cx="8229600" cy="857250"/>
          </a:xfrm>
        </p:spPr>
        <p:txBody>
          <a:bodyPr/>
          <a:lstStyle/>
          <a:p>
            <a:r>
              <a:rPr lang="en-US" dirty="0" err="1"/>
              <a:t>cuFFT</a:t>
            </a:r>
            <a:r>
              <a:rPr lang="en-US" dirty="0"/>
              <a:t>, CUDA Fast Fourier Transform</a:t>
            </a:r>
          </a:p>
        </p:txBody>
      </p:sp>
      <p:sp>
        <p:nvSpPr>
          <p:cNvPr id="3" name="Content Placeholder 2">
            <a:extLst>
              <a:ext uri="{FF2B5EF4-FFF2-40B4-BE49-F238E27FC236}">
                <a16:creationId xmlns:a16="http://schemas.microsoft.com/office/drawing/2014/main" id="{3821766E-0C4F-5741-B875-F11CA18B50FD}"/>
              </a:ext>
            </a:extLst>
          </p:cNvPr>
          <p:cNvSpPr>
            <a:spLocks noGrp="1"/>
          </p:cNvSpPr>
          <p:nvPr>
            <p:ph idx="1"/>
          </p:nvPr>
        </p:nvSpPr>
        <p:spPr>
          <a:xfrm>
            <a:off x="323528" y="925522"/>
            <a:ext cx="8229600" cy="4104456"/>
          </a:xfrm>
        </p:spPr>
        <p:txBody>
          <a:bodyPr>
            <a:noAutofit/>
          </a:bodyPr>
          <a:lstStyle/>
          <a:p>
            <a:pPr latinLnBrk="0"/>
            <a:r>
              <a:rPr lang="en-US" sz="1500" dirty="0"/>
              <a:t>Highly optimized for input sizes in the form 2</a:t>
            </a:r>
            <a:r>
              <a:rPr lang="en-US" sz="1500" baseline="30000" dirty="0"/>
              <a:t>a</a:t>
            </a:r>
            <a:r>
              <a:rPr lang="en-US" sz="1500" dirty="0"/>
              <a:t>×3</a:t>
            </a:r>
            <a:r>
              <a:rPr lang="en-US" sz="1500" baseline="30000" dirty="0"/>
              <a:t>b</a:t>
            </a:r>
            <a:r>
              <a:rPr lang="en-US" sz="1500" dirty="0"/>
              <a:t>×5</a:t>
            </a:r>
            <a:r>
              <a:rPr lang="en-US" sz="1500" baseline="30000" dirty="0"/>
              <a:t>c</a:t>
            </a:r>
            <a:r>
              <a:rPr lang="en-US" sz="1500" dirty="0"/>
              <a:t>×7</a:t>
            </a:r>
            <a:r>
              <a:rPr lang="en-US" sz="1500" baseline="30000" dirty="0"/>
              <a:t>d</a:t>
            </a:r>
            <a:r>
              <a:rPr lang="en-US" sz="1500" dirty="0"/>
              <a:t>. </a:t>
            </a:r>
            <a:r>
              <a:rPr lang="en-US" sz="1500" dirty="0">
                <a:solidFill>
                  <a:srgbClr val="00B0F0"/>
                </a:solidFill>
              </a:rPr>
              <a:t>Powers of two are fastest</a:t>
            </a:r>
            <a:r>
              <a:rPr lang="en-US" sz="1500" dirty="0"/>
              <a:t>.</a:t>
            </a:r>
          </a:p>
          <a:p>
            <a:pPr latinLnBrk="0"/>
            <a:r>
              <a:rPr lang="en-US" sz="1500" dirty="0"/>
              <a:t>An O(</a:t>
            </a:r>
            <a:r>
              <a:rPr lang="en-US" sz="1500" dirty="0" err="1"/>
              <a:t>nlogn</a:t>
            </a:r>
            <a:r>
              <a:rPr lang="en-US" sz="1500" dirty="0"/>
              <a:t>) algorithm for every input data size</a:t>
            </a:r>
          </a:p>
          <a:p>
            <a:pPr latinLnBrk="0"/>
            <a:r>
              <a:rPr lang="en-US" sz="1500" dirty="0">
                <a:solidFill>
                  <a:srgbClr val="00B0F0"/>
                </a:solidFill>
              </a:rPr>
              <a:t>Half-precision</a:t>
            </a:r>
            <a:r>
              <a:rPr lang="en-US" sz="1500" dirty="0"/>
              <a:t> (16-bit floating point), single-precision (32-bit floating point) and double-precision (64-bit floating point). </a:t>
            </a:r>
            <a:r>
              <a:rPr lang="en-US" sz="1500" dirty="0">
                <a:solidFill>
                  <a:srgbClr val="00B0F0"/>
                </a:solidFill>
              </a:rPr>
              <a:t>Transforms of lower precision have higher performance</a:t>
            </a:r>
            <a:r>
              <a:rPr lang="en-US" sz="1500" dirty="0"/>
              <a:t>.</a:t>
            </a:r>
          </a:p>
          <a:p>
            <a:pPr latinLnBrk="0"/>
            <a:r>
              <a:rPr lang="en-US" sz="1500" dirty="0"/>
              <a:t>Types supported are:</a:t>
            </a:r>
          </a:p>
          <a:p>
            <a:pPr lvl="1" latinLnBrk="0"/>
            <a:r>
              <a:rPr lang="en-US" sz="1500" dirty="0"/>
              <a:t>C2C - Complex input to complex output</a:t>
            </a:r>
          </a:p>
          <a:p>
            <a:pPr lvl="1" latinLnBrk="0"/>
            <a:r>
              <a:rPr lang="en-US" sz="1500" dirty="0"/>
              <a:t>R2C - Real input to complex output</a:t>
            </a:r>
          </a:p>
          <a:p>
            <a:pPr lvl="1" latinLnBrk="0"/>
            <a:r>
              <a:rPr lang="en-US" sz="1500" dirty="0"/>
              <a:t>C2R - Symmetric complex input to real output</a:t>
            </a:r>
          </a:p>
          <a:p>
            <a:pPr latinLnBrk="0"/>
            <a:r>
              <a:rPr lang="en-US" sz="1500" dirty="0"/>
              <a:t>1D, 2D and 3D transforms</a:t>
            </a:r>
          </a:p>
          <a:p>
            <a:pPr latinLnBrk="0"/>
            <a:r>
              <a:rPr lang="en-US" sz="1500" dirty="0"/>
              <a:t>Execution of multiple 1D, 2D and 3D transforms simultaneously. </a:t>
            </a:r>
          </a:p>
          <a:p>
            <a:pPr latinLnBrk="0"/>
            <a:r>
              <a:rPr lang="en-US" sz="1500" dirty="0"/>
              <a:t>In-place and out-of-place transforms</a:t>
            </a:r>
          </a:p>
          <a:p>
            <a:pPr latinLnBrk="0"/>
            <a:r>
              <a:rPr lang="en-US" sz="1500" dirty="0"/>
              <a:t>Arbitrary intra- and inter-dimension element strides (</a:t>
            </a:r>
            <a:r>
              <a:rPr lang="en-US" sz="1500" dirty="0" err="1"/>
              <a:t>strided</a:t>
            </a:r>
            <a:r>
              <a:rPr lang="en-US" sz="1500" dirty="0"/>
              <a:t> layout)</a:t>
            </a:r>
          </a:p>
          <a:p>
            <a:pPr latinLnBrk="0"/>
            <a:r>
              <a:rPr lang="en-US" sz="1500" dirty="0">
                <a:solidFill>
                  <a:srgbClr val="00B0F0"/>
                </a:solidFill>
              </a:rPr>
              <a:t>FFTW compatible data layout</a:t>
            </a:r>
          </a:p>
          <a:p>
            <a:pPr latinLnBrk="0"/>
            <a:r>
              <a:rPr lang="en-US" sz="1500" dirty="0">
                <a:solidFill>
                  <a:srgbClr val="00B0F0"/>
                </a:solidFill>
              </a:rPr>
              <a:t>Execution of transforms across multiple GPUs</a:t>
            </a:r>
          </a:p>
          <a:p>
            <a:pPr latinLnBrk="0"/>
            <a:r>
              <a:rPr lang="en-US" sz="1500" dirty="0">
                <a:solidFill>
                  <a:srgbClr val="00B0F0"/>
                </a:solidFill>
              </a:rPr>
              <a:t>Streamed execution, enabling asynchronous computation and data movement</a:t>
            </a:r>
          </a:p>
        </p:txBody>
      </p:sp>
    </p:spTree>
    <p:extLst>
      <p:ext uri="{BB962C8B-B14F-4D97-AF65-F5344CB8AC3E}">
        <p14:creationId xmlns:p14="http://schemas.microsoft.com/office/powerpoint/2010/main" val="1685723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C692F-16E6-41E6-8097-E9B209D1A655}"/>
              </a:ext>
            </a:extLst>
          </p:cNvPr>
          <p:cNvSpPr>
            <a:spLocks noGrp="1"/>
          </p:cNvSpPr>
          <p:nvPr>
            <p:ph type="title"/>
          </p:nvPr>
        </p:nvSpPr>
        <p:spPr/>
        <p:txBody>
          <a:bodyPr/>
          <a:lstStyle/>
          <a:p>
            <a:r>
              <a:rPr lang="en-US" dirty="0"/>
              <a:t>c</a:t>
            </a:r>
            <a:r>
              <a:rPr lang="en-KR" dirty="0"/>
              <a:t>hatGPT; who are you</a:t>
            </a:r>
          </a:p>
        </p:txBody>
      </p:sp>
      <p:sp>
        <p:nvSpPr>
          <p:cNvPr id="3" name="Content Placeholder 2">
            <a:extLst>
              <a:ext uri="{FF2B5EF4-FFF2-40B4-BE49-F238E27FC236}">
                <a16:creationId xmlns:a16="http://schemas.microsoft.com/office/drawing/2014/main" id="{7B0C5194-2955-9CD7-B622-C9965825DB5A}"/>
              </a:ext>
            </a:extLst>
          </p:cNvPr>
          <p:cNvSpPr>
            <a:spLocks noGrp="1"/>
          </p:cNvSpPr>
          <p:nvPr>
            <p:ph idx="1"/>
          </p:nvPr>
        </p:nvSpPr>
        <p:spPr/>
        <p:txBody>
          <a:bodyPr/>
          <a:lstStyle/>
          <a:p>
            <a:pPr marL="0" indent="0" latinLnBrk="0">
              <a:buNone/>
            </a:pPr>
            <a:r>
              <a:rPr lang="en-US" b="0" i="0" u="none" strike="noStrike" dirty="0">
                <a:effectLst/>
                <a:latin typeface="Söhne"/>
              </a:rPr>
              <a:t>I am </a:t>
            </a:r>
            <a:r>
              <a:rPr lang="en-US" b="0" i="0" u="none" strike="noStrike" dirty="0" err="1">
                <a:effectLst/>
                <a:latin typeface="Söhne"/>
              </a:rPr>
              <a:t>ChatGPT</a:t>
            </a:r>
            <a:r>
              <a:rPr lang="en-US" b="0" i="0" u="none" strike="noStrike" dirty="0">
                <a:effectLst/>
                <a:latin typeface="Söhne"/>
              </a:rPr>
              <a:t>, an </a:t>
            </a:r>
            <a:r>
              <a:rPr lang="en-US" b="0" i="0" u="none" strike="noStrike" dirty="0">
                <a:solidFill>
                  <a:srgbClr val="FF0000"/>
                </a:solidFill>
                <a:effectLst/>
                <a:latin typeface="Söhne"/>
              </a:rPr>
              <a:t>AI language model developed by </a:t>
            </a:r>
            <a:r>
              <a:rPr lang="en-US" b="0" i="0" u="none" strike="noStrike" dirty="0" err="1">
                <a:solidFill>
                  <a:srgbClr val="FF0000"/>
                </a:solidFill>
                <a:effectLst/>
                <a:latin typeface="Söhne"/>
              </a:rPr>
              <a:t>OpenAI</a:t>
            </a:r>
            <a:r>
              <a:rPr lang="en-US" b="0" i="0" u="none" strike="noStrike" dirty="0">
                <a:effectLst/>
                <a:latin typeface="Söhne"/>
              </a:rPr>
              <a:t>. I am designed to assist users in generating human-like text based on the prompts or questions I receive. My purpose is to provide helpful and informative responses to a wide range of inquiries and engage in conversational interactions with users. However, it's important to note that I am an artificial intelligence and do not possess personal identity or consciousness. I am here to provide information and assistance to the best of my abilities based on the training data I have been provided.</a:t>
            </a:r>
            <a:endParaRPr lang="en-KR" dirty="0"/>
          </a:p>
        </p:txBody>
      </p:sp>
    </p:spTree>
    <p:extLst>
      <p:ext uri="{BB962C8B-B14F-4D97-AF65-F5344CB8AC3E}">
        <p14:creationId xmlns:p14="http://schemas.microsoft.com/office/powerpoint/2010/main" val="42350479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BF9E3-F41E-E84F-8CF9-0D6379CC5E7D}"/>
              </a:ext>
            </a:extLst>
          </p:cNvPr>
          <p:cNvSpPr>
            <a:spLocks noGrp="1"/>
          </p:cNvSpPr>
          <p:nvPr>
            <p:ph type="title"/>
          </p:nvPr>
        </p:nvSpPr>
        <p:spPr>
          <a:xfrm>
            <a:off x="437658" y="369710"/>
            <a:ext cx="8229600" cy="857250"/>
          </a:xfrm>
        </p:spPr>
        <p:txBody>
          <a:bodyPr/>
          <a:lstStyle/>
          <a:p>
            <a:r>
              <a:rPr lang="en-US" dirty="0"/>
              <a:t>cufftPlan1d</a:t>
            </a:r>
          </a:p>
        </p:txBody>
      </p:sp>
      <p:pic>
        <p:nvPicPr>
          <p:cNvPr id="5" name="Content Placeholder 4">
            <a:extLst>
              <a:ext uri="{FF2B5EF4-FFF2-40B4-BE49-F238E27FC236}">
                <a16:creationId xmlns:a16="http://schemas.microsoft.com/office/drawing/2014/main" id="{7608BC56-F3C1-8944-83F6-5CE52C80C0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131" y="1284904"/>
            <a:ext cx="8229600" cy="738909"/>
          </a:xfrm>
        </p:spPr>
      </p:pic>
      <p:pic>
        <p:nvPicPr>
          <p:cNvPr id="7" name="Picture 6">
            <a:extLst>
              <a:ext uri="{FF2B5EF4-FFF2-40B4-BE49-F238E27FC236}">
                <a16:creationId xmlns:a16="http://schemas.microsoft.com/office/drawing/2014/main" id="{68A143A0-792A-1D4F-A073-5C82D8AC6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88" y="2139701"/>
            <a:ext cx="7236296" cy="2782585"/>
          </a:xfrm>
          <a:prstGeom prst="rect">
            <a:avLst/>
          </a:prstGeom>
        </p:spPr>
      </p:pic>
      <p:sp>
        <p:nvSpPr>
          <p:cNvPr id="8" name="Rectangle 7">
            <a:extLst>
              <a:ext uri="{FF2B5EF4-FFF2-40B4-BE49-F238E27FC236}">
                <a16:creationId xmlns:a16="http://schemas.microsoft.com/office/drawing/2014/main" id="{C1FCB29A-07D1-374E-AE64-7466569CCBEA}"/>
              </a:ext>
            </a:extLst>
          </p:cNvPr>
          <p:cNvSpPr/>
          <p:nvPr/>
        </p:nvSpPr>
        <p:spPr>
          <a:xfrm>
            <a:off x="2195736" y="50955"/>
            <a:ext cx="6968210" cy="369332"/>
          </a:xfrm>
          <a:prstGeom prst="rect">
            <a:avLst/>
          </a:prstGeom>
        </p:spPr>
        <p:txBody>
          <a:bodyPr wrap="square">
            <a:spAutoFit/>
          </a:bodyPr>
          <a:lstStyle/>
          <a:p>
            <a:r>
              <a:rPr lang="en-US" dirty="0"/>
              <a:t>https://</a:t>
            </a:r>
            <a:r>
              <a:rPr lang="en-US" dirty="0" err="1"/>
              <a:t>docs.nvidia.com</a:t>
            </a:r>
            <a:r>
              <a:rPr lang="en-US" dirty="0"/>
              <a:t>/</a:t>
            </a:r>
            <a:r>
              <a:rPr lang="en-US" dirty="0" err="1"/>
              <a:t>cuda</a:t>
            </a:r>
            <a:r>
              <a:rPr lang="en-US" dirty="0"/>
              <a:t>/</a:t>
            </a:r>
            <a:r>
              <a:rPr lang="en-US" dirty="0" err="1"/>
              <a:t>cufft</a:t>
            </a:r>
            <a:r>
              <a:rPr lang="en-US" dirty="0"/>
              <a:t>/</a:t>
            </a:r>
            <a:r>
              <a:rPr lang="en-US" dirty="0" err="1"/>
              <a:t>index.html#cufft-api-reference</a:t>
            </a:r>
            <a:endParaRPr lang="en-US" dirty="0"/>
          </a:p>
        </p:txBody>
      </p:sp>
    </p:spTree>
    <p:extLst>
      <p:ext uri="{BB962C8B-B14F-4D97-AF65-F5344CB8AC3E}">
        <p14:creationId xmlns:p14="http://schemas.microsoft.com/office/powerpoint/2010/main" val="28855362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89568-8CBB-5C4E-B35E-574E8D8132AD}"/>
              </a:ext>
            </a:extLst>
          </p:cNvPr>
          <p:cNvSpPr>
            <a:spLocks noGrp="1"/>
          </p:cNvSpPr>
          <p:nvPr>
            <p:ph type="title"/>
          </p:nvPr>
        </p:nvSpPr>
        <p:spPr>
          <a:xfrm>
            <a:off x="457200" y="466320"/>
            <a:ext cx="8229600" cy="857250"/>
          </a:xfrm>
        </p:spPr>
        <p:txBody>
          <a:bodyPr/>
          <a:lstStyle/>
          <a:p>
            <a:r>
              <a:rPr lang="en-US" dirty="0"/>
              <a:t>CUFFTExecC2C</a:t>
            </a:r>
          </a:p>
        </p:txBody>
      </p:sp>
      <p:pic>
        <p:nvPicPr>
          <p:cNvPr id="5" name="Content Placeholder 4">
            <a:extLst>
              <a:ext uri="{FF2B5EF4-FFF2-40B4-BE49-F238E27FC236}">
                <a16:creationId xmlns:a16="http://schemas.microsoft.com/office/drawing/2014/main" id="{8015D155-9078-144D-9541-F326BF3E2F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323570"/>
            <a:ext cx="8229600" cy="604573"/>
          </a:xfrm>
        </p:spPr>
      </p:pic>
      <p:pic>
        <p:nvPicPr>
          <p:cNvPr id="7" name="Picture 6">
            <a:extLst>
              <a:ext uri="{FF2B5EF4-FFF2-40B4-BE49-F238E27FC236}">
                <a16:creationId xmlns:a16="http://schemas.microsoft.com/office/drawing/2014/main" id="{61103827-4D2B-714E-9E94-1EB2D13F0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868" y="2211710"/>
            <a:ext cx="6948264" cy="2679937"/>
          </a:xfrm>
          <a:prstGeom prst="rect">
            <a:avLst/>
          </a:prstGeom>
        </p:spPr>
      </p:pic>
      <p:sp>
        <p:nvSpPr>
          <p:cNvPr id="8" name="Rectangle 7">
            <a:extLst>
              <a:ext uri="{FF2B5EF4-FFF2-40B4-BE49-F238E27FC236}">
                <a16:creationId xmlns:a16="http://schemas.microsoft.com/office/drawing/2014/main" id="{D4107B21-81A1-3F42-B7E5-D5A8209DD533}"/>
              </a:ext>
            </a:extLst>
          </p:cNvPr>
          <p:cNvSpPr/>
          <p:nvPr/>
        </p:nvSpPr>
        <p:spPr>
          <a:xfrm>
            <a:off x="2483768" y="0"/>
            <a:ext cx="6770002" cy="369332"/>
          </a:xfrm>
          <a:prstGeom prst="rect">
            <a:avLst/>
          </a:prstGeom>
        </p:spPr>
        <p:txBody>
          <a:bodyPr wrap="square">
            <a:spAutoFit/>
          </a:bodyPr>
          <a:lstStyle/>
          <a:p>
            <a:r>
              <a:rPr lang="en-US" dirty="0"/>
              <a:t>https://</a:t>
            </a:r>
            <a:r>
              <a:rPr lang="en-US" dirty="0" err="1"/>
              <a:t>docs.nvidia.com</a:t>
            </a:r>
            <a:r>
              <a:rPr lang="en-US" dirty="0"/>
              <a:t>/</a:t>
            </a:r>
            <a:r>
              <a:rPr lang="en-US" dirty="0" err="1"/>
              <a:t>cuda</a:t>
            </a:r>
            <a:r>
              <a:rPr lang="en-US" dirty="0"/>
              <a:t>/</a:t>
            </a:r>
            <a:r>
              <a:rPr lang="en-US" dirty="0" err="1"/>
              <a:t>cufft</a:t>
            </a:r>
            <a:r>
              <a:rPr lang="en-US" dirty="0"/>
              <a:t>/</a:t>
            </a:r>
            <a:r>
              <a:rPr lang="en-US" dirty="0" err="1"/>
              <a:t>index.html#plan-execution</a:t>
            </a:r>
            <a:endParaRPr lang="en-US" dirty="0"/>
          </a:p>
        </p:txBody>
      </p:sp>
    </p:spTree>
    <p:extLst>
      <p:ext uri="{BB962C8B-B14F-4D97-AF65-F5344CB8AC3E}">
        <p14:creationId xmlns:p14="http://schemas.microsoft.com/office/powerpoint/2010/main" val="8253830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7184-D698-6042-A453-BE58EDF0155C}"/>
              </a:ext>
            </a:extLst>
          </p:cNvPr>
          <p:cNvSpPr>
            <a:spLocks noGrp="1"/>
          </p:cNvSpPr>
          <p:nvPr>
            <p:ph type="title"/>
          </p:nvPr>
        </p:nvSpPr>
        <p:spPr/>
        <p:txBody>
          <a:bodyPr/>
          <a:lstStyle/>
          <a:p>
            <a:r>
              <a:rPr lang="en-US" dirty="0" err="1"/>
              <a:t>fftw</a:t>
            </a:r>
            <a:r>
              <a:rPr lang="en-US" dirty="0"/>
              <a:t>, </a:t>
            </a:r>
            <a:r>
              <a:rPr lang="en-US" dirty="0" err="1"/>
              <a:t>cufft</a:t>
            </a:r>
            <a:endParaRPr lang="en-US" dirty="0"/>
          </a:p>
        </p:txBody>
      </p:sp>
      <p:sp>
        <p:nvSpPr>
          <p:cNvPr id="3" name="Content Placeholder 2">
            <a:extLst>
              <a:ext uri="{FF2B5EF4-FFF2-40B4-BE49-F238E27FC236}">
                <a16:creationId xmlns:a16="http://schemas.microsoft.com/office/drawing/2014/main" id="{3D8CD7BA-8A2E-8A4C-95B5-147F552BD381}"/>
              </a:ext>
            </a:extLst>
          </p:cNvPr>
          <p:cNvSpPr>
            <a:spLocks noGrp="1"/>
          </p:cNvSpPr>
          <p:nvPr>
            <p:ph idx="1"/>
          </p:nvPr>
        </p:nvSpPr>
        <p:spPr/>
        <p:txBody>
          <a:bodyPr/>
          <a:lstStyle/>
          <a:p>
            <a:r>
              <a:rPr lang="en-US" dirty="0" err="1"/>
              <a:t>gcc</a:t>
            </a:r>
            <a:r>
              <a:rPr lang="en-US" dirty="0"/>
              <a:t> -</a:t>
            </a:r>
            <a:r>
              <a:rPr lang="en-US" dirty="0" err="1"/>
              <a:t>std</a:t>
            </a:r>
            <a:r>
              <a:rPr lang="en-US" dirty="0"/>
              <a:t>=c99 -I/</a:t>
            </a:r>
            <a:r>
              <a:rPr lang="en-US" dirty="0" err="1"/>
              <a:t>usr</a:t>
            </a:r>
            <a:r>
              <a:rPr lang="en-US" dirty="0"/>
              <a:t>/include -L/</a:t>
            </a:r>
            <a:r>
              <a:rPr lang="en-US" dirty="0" err="1"/>
              <a:t>usr</a:t>
            </a:r>
            <a:r>
              <a:rPr lang="en-US" dirty="0"/>
              <a:t>/lib64 -lfftw3f fftw_c2c_rect.c</a:t>
            </a:r>
          </a:p>
          <a:p>
            <a:r>
              <a:rPr lang="en-US" dirty="0" err="1"/>
              <a:t>nvcc</a:t>
            </a:r>
            <a:r>
              <a:rPr lang="en-US" dirty="0"/>
              <a:t> -l </a:t>
            </a:r>
            <a:r>
              <a:rPr lang="en-US" dirty="0" err="1"/>
              <a:t>cufft</a:t>
            </a:r>
            <a:r>
              <a:rPr lang="en-US" dirty="0"/>
              <a:t> cufft_c2c_rect.cu</a:t>
            </a:r>
          </a:p>
          <a:p>
            <a:r>
              <a:rPr lang="en-US" dirty="0" err="1"/>
              <a:t>gnuplot</a:t>
            </a:r>
            <a:endParaRPr lang="en-US" dirty="0"/>
          </a:p>
          <a:p>
            <a:r>
              <a:rPr lang="en-US" dirty="0" err="1"/>
              <a:t>gnuplot</a:t>
            </a:r>
            <a:r>
              <a:rPr lang="en-US" dirty="0"/>
              <a:t>&gt; load “cufft_c2c_rect.plt”</a:t>
            </a:r>
          </a:p>
          <a:p>
            <a:endParaRPr lang="en-US" dirty="0"/>
          </a:p>
          <a:p>
            <a:endParaRPr lang="en-US" dirty="0"/>
          </a:p>
        </p:txBody>
      </p:sp>
    </p:spTree>
    <p:extLst>
      <p:ext uri="{BB962C8B-B14F-4D97-AF65-F5344CB8AC3E}">
        <p14:creationId xmlns:p14="http://schemas.microsoft.com/office/powerpoint/2010/main" val="3626738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36955E-BC4F-FF46-9DE2-71216675CF24}"/>
              </a:ext>
            </a:extLst>
          </p:cNvPr>
          <p:cNvSpPr>
            <a:spLocks noGrp="1"/>
          </p:cNvSpPr>
          <p:nvPr>
            <p:ph type="title"/>
          </p:nvPr>
        </p:nvSpPr>
        <p:spPr>
          <a:xfrm>
            <a:off x="412675" y="-124894"/>
            <a:ext cx="8119814" cy="994172"/>
          </a:xfrm>
        </p:spPr>
        <p:txBody>
          <a:bodyPr>
            <a:normAutofit fontScale="90000"/>
          </a:bodyPr>
          <a:lstStyle/>
          <a:p>
            <a:r>
              <a:rPr lang="en-US" dirty="0"/>
              <a:t>FFT performance of NVIDIA A100-PCIE-40GB</a:t>
            </a:r>
          </a:p>
        </p:txBody>
      </p:sp>
      <p:sp>
        <p:nvSpPr>
          <p:cNvPr id="6" name="Content Placeholder 5">
            <a:extLst>
              <a:ext uri="{FF2B5EF4-FFF2-40B4-BE49-F238E27FC236}">
                <a16:creationId xmlns:a16="http://schemas.microsoft.com/office/drawing/2014/main" id="{DD6421F7-D666-6D48-A3E4-4486525C50F1}"/>
              </a:ext>
            </a:extLst>
          </p:cNvPr>
          <p:cNvSpPr>
            <a:spLocks noGrp="1"/>
          </p:cNvSpPr>
          <p:nvPr>
            <p:ph idx="1"/>
          </p:nvPr>
        </p:nvSpPr>
        <p:spPr>
          <a:xfrm>
            <a:off x="257234" y="782719"/>
            <a:ext cx="3068241" cy="3263504"/>
          </a:xfrm>
        </p:spPr>
        <p:txBody>
          <a:bodyPr>
            <a:normAutofit fontScale="85000" lnSpcReduction="10000"/>
          </a:bodyPr>
          <a:lstStyle/>
          <a:p>
            <a:r>
              <a:rPr lang="en-US" dirty="0"/>
              <a:t>The single-precision (half-precision) FFT performance of NVIDIA A100 is 80 (112)  </a:t>
            </a:r>
            <a:r>
              <a:rPr lang="en-US" dirty="0" err="1"/>
              <a:t>Gsamples</a:t>
            </a:r>
            <a:r>
              <a:rPr lang="en-US" dirty="0"/>
              <a:t>/s with 32768 FFT points. </a:t>
            </a:r>
          </a:p>
          <a:p>
            <a:r>
              <a:rPr lang="en-US" dirty="0"/>
              <a:t>Assuming the 80 </a:t>
            </a:r>
            <a:r>
              <a:rPr lang="en-US" dirty="0" err="1"/>
              <a:t>Gs</a:t>
            </a:r>
            <a:r>
              <a:rPr lang="en-US" dirty="0"/>
              <a:t>/s FFT performance of one GPU, we need about </a:t>
            </a:r>
            <a:r>
              <a:rPr lang="en-US" dirty="0">
                <a:solidFill>
                  <a:srgbClr val="FF0000"/>
                </a:solidFill>
              </a:rPr>
              <a:t>100 GPUs</a:t>
            </a:r>
            <a:r>
              <a:rPr lang="en-US" dirty="0"/>
              <a:t> to process FFTs of 8.2Ts/s. </a:t>
            </a:r>
          </a:p>
        </p:txBody>
      </p:sp>
      <p:grpSp>
        <p:nvGrpSpPr>
          <p:cNvPr id="12" name="Group 11">
            <a:extLst>
              <a:ext uri="{FF2B5EF4-FFF2-40B4-BE49-F238E27FC236}">
                <a16:creationId xmlns:a16="http://schemas.microsoft.com/office/drawing/2014/main" id="{1E2199EE-CF07-1E46-821E-95CB5B4A2CFB}"/>
              </a:ext>
            </a:extLst>
          </p:cNvPr>
          <p:cNvGrpSpPr/>
          <p:nvPr/>
        </p:nvGrpSpPr>
        <p:grpSpPr>
          <a:xfrm>
            <a:off x="3652237" y="651193"/>
            <a:ext cx="5336381" cy="4318499"/>
            <a:chOff x="4829175" y="1336279"/>
            <a:chExt cx="6657975" cy="5370611"/>
          </a:xfrm>
        </p:grpSpPr>
        <p:pic>
          <p:nvPicPr>
            <p:cNvPr id="1025" name="Picture 1" descr="/Users/jskim/Library/Group Containers/UBF8T346G9.Office/ConnectorClipboard/image16164958274170.png">
              <a:extLst>
                <a:ext uri="{FF2B5EF4-FFF2-40B4-BE49-F238E27FC236}">
                  <a16:creationId xmlns:a16="http://schemas.microsoft.com/office/drawing/2014/main" id="{0DA488B9-52A9-2244-ABFB-5D106DCD2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1336279"/>
              <a:ext cx="6657975" cy="49934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0AE1B0-760A-B14E-9776-A5703375BF39}"/>
                </a:ext>
              </a:extLst>
            </p:cNvPr>
            <p:cNvSpPr txBox="1"/>
            <p:nvPr/>
          </p:nvSpPr>
          <p:spPr>
            <a:xfrm>
              <a:off x="5407094" y="6329761"/>
              <a:ext cx="702400" cy="373191"/>
            </a:xfrm>
            <a:prstGeom prst="rect">
              <a:avLst/>
            </a:prstGeom>
            <a:noFill/>
          </p:spPr>
          <p:txBody>
            <a:bodyPr wrap="none" rtlCol="0">
              <a:spAutoFit/>
            </a:bodyPr>
            <a:lstStyle/>
            <a:p>
              <a:r>
                <a:rPr lang="en-US" sz="1350" dirty="0"/>
                <a:t>1024</a:t>
              </a:r>
            </a:p>
          </p:txBody>
        </p:sp>
        <p:sp>
          <p:nvSpPr>
            <p:cNvPr id="9" name="TextBox 8">
              <a:extLst>
                <a:ext uri="{FF2B5EF4-FFF2-40B4-BE49-F238E27FC236}">
                  <a16:creationId xmlns:a16="http://schemas.microsoft.com/office/drawing/2014/main" id="{2495395A-8774-8344-8A25-34B3D977EFBE}"/>
                </a:ext>
              </a:extLst>
            </p:cNvPr>
            <p:cNvSpPr txBox="1"/>
            <p:nvPr/>
          </p:nvSpPr>
          <p:spPr>
            <a:xfrm>
              <a:off x="7909911" y="6333699"/>
              <a:ext cx="820400" cy="373191"/>
            </a:xfrm>
            <a:prstGeom prst="rect">
              <a:avLst/>
            </a:prstGeom>
            <a:noFill/>
          </p:spPr>
          <p:txBody>
            <a:bodyPr wrap="none" rtlCol="0">
              <a:spAutoFit/>
            </a:bodyPr>
            <a:lstStyle/>
            <a:p>
              <a:r>
                <a:rPr lang="en-US" sz="1350" dirty="0"/>
                <a:t>32768</a:t>
              </a:r>
            </a:p>
          </p:txBody>
        </p:sp>
        <p:sp>
          <p:nvSpPr>
            <p:cNvPr id="10" name="TextBox 9">
              <a:extLst>
                <a:ext uri="{FF2B5EF4-FFF2-40B4-BE49-F238E27FC236}">
                  <a16:creationId xmlns:a16="http://schemas.microsoft.com/office/drawing/2014/main" id="{FB234D3B-5BCB-8241-9AB9-65A253EBBADC}"/>
                </a:ext>
              </a:extLst>
            </p:cNvPr>
            <p:cNvSpPr txBox="1"/>
            <p:nvPr/>
          </p:nvSpPr>
          <p:spPr>
            <a:xfrm>
              <a:off x="10419553" y="6333699"/>
              <a:ext cx="1056400" cy="373191"/>
            </a:xfrm>
            <a:prstGeom prst="rect">
              <a:avLst/>
            </a:prstGeom>
            <a:noFill/>
          </p:spPr>
          <p:txBody>
            <a:bodyPr wrap="none" rtlCol="0">
              <a:spAutoFit/>
            </a:bodyPr>
            <a:lstStyle/>
            <a:p>
              <a:r>
                <a:rPr lang="en-US" sz="1350" dirty="0"/>
                <a:t>1048576</a:t>
              </a:r>
            </a:p>
          </p:txBody>
        </p:sp>
        <p:sp>
          <p:nvSpPr>
            <p:cNvPr id="11" name="TextBox 10">
              <a:extLst>
                <a:ext uri="{FF2B5EF4-FFF2-40B4-BE49-F238E27FC236}">
                  <a16:creationId xmlns:a16="http://schemas.microsoft.com/office/drawing/2014/main" id="{0A21D72F-6F2A-5E41-BBB0-67E75E068E86}"/>
                </a:ext>
              </a:extLst>
            </p:cNvPr>
            <p:cNvSpPr txBox="1"/>
            <p:nvPr/>
          </p:nvSpPr>
          <p:spPr>
            <a:xfrm>
              <a:off x="8158162" y="4081251"/>
              <a:ext cx="1946398" cy="373191"/>
            </a:xfrm>
            <a:prstGeom prst="rect">
              <a:avLst/>
            </a:prstGeom>
            <a:noFill/>
          </p:spPr>
          <p:txBody>
            <a:bodyPr wrap="none" rtlCol="0">
              <a:spAutoFit/>
            </a:bodyPr>
            <a:lstStyle/>
            <a:p>
              <a:r>
                <a:rPr lang="en-US" sz="1350" dirty="0"/>
                <a:t>112 </a:t>
              </a:r>
              <a:r>
                <a:rPr lang="en-US" sz="1350" dirty="0" err="1"/>
                <a:t>Gs</a:t>
              </a:r>
              <a:r>
                <a:rPr lang="en-US" sz="1350" dirty="0"/>
                <a:t>/s for fp16</a:t>
              </a:r>
            </a:p>
          </p:txBody>
        </p:sp>
      </p:grpSp>
      <p:sp>
        <p:nvSpPr>
          <p:cNvPr id="14" name="TextBox 13">
            <a:extLst>
              <a:ext uri="{FF2B5EF4-FFF2-40B4-BE49-F238E27FC236}">
                <a16:creationId xmlns:a16="http://schemas.microsoft.com/office/drawing/2014/main" id="{D5825988-A3FF-4847-8E09-3EB99EC33A8D}"/>
              </a:ext>
            </a:extLst>
          </p:cNvPr>
          <p:cNvSpPr txBox="1"/>
          <p:nvPr/>
        </p:nvSpPr>
        <p:spPr>
          <a:xfrm>
            <a:off x="5155198" y="3991527"/>
            <a:ext cx="1465466" cy="300082"/>
          </a:xfrm>
          <a:prstGeom prst="rect">
            <a:avLst/>
          </a:prstGeom>
          <a:noFill/>
        </p:spPr>
        <p:txBody>
          <a:bodyPr wrap="none" rtlCol="0">
            <a:spAutoFit/>
          </a:bodyPr>
          <a:lstStyle/>
          <a:p>
            <a:r>
              <a:rPr lang="en-US" sz="1350" dirty="0"/>
              <a:t>80 </a:t>
            </a:r>
            <a:r>
              <a:rPr lang="en-US" sz="1350" dirty="0" err="1"/>
              <a:t>Gs</a:t>
            </a:r>
            <a:r>
              <a:rPr lang="en-US" sz="1350" dirty="0"/>
              <a:t>/s for fp32</a:t>
            </a:r>
          </a:p>
        </p:txBody>
      </p:sp>
      <p:pic>
        <p:nvPicPr>
          <p:cNvPr id="2" name="Picture 1">
            <a:extLst>
              <a:ext uri="{FF2B5EF4-FFF2-40B4-BE49-F238E27FC236}">
                <a16:creationId xmlns:a16="http://schemas.microsoft.com/office/drawing/2014/main" id="{9F76AF99-915A-9F40-A68E-CFB4085E7EB8}"/>
              </a:ext>
            </a:extLst>
          </p:cNvPr>
          <p:cNvPicPr>
            <a:picLocks noChangeAspect="1"/>
          </p:cNvPicPr>
          <p:nvPr/>
        </p:nvPicPr>
        <p:blipFill>
          <a:blip r:embed="rId4"/>
          <a:stretch>
            <a:fillRect/>
          </a:stretch>
        </p:blipFill>
        <p:spPr>
          <a:xfrm>
            <a:off x="1859563" y="3912852"/>
            <a:ext cx="1852598" cy="1040984"/>
          </a:xfrm>
          <a:prstGeom prst="rect">
            <a:avLst/>
          </a:prstGeom>
        </p:spPr>
      </p:pic>
      <p:sp>
        <p:nvSpPr>
          <p:cNvPr id="3" name="TextBox 2">
            <a:extLst>
              <a:ext uri="{FF2B5EF4-FFF2-40B4-BE49-F238E27FC236}">
                <a16:creationId xmlns:a16="http://schemas.microsoft.com/office/drawing/2014/main" id="{E29481F9-D486-B14D-AD80-2A818C03D79C}"/>
              </a:ext>
            </a:extLst>
          </p:cNvPr>
          <p:cNvSpPr txBox="1"/>
          <p:nvPr/>
        </p:nvSpPr>
        <p:spPr>
          <a:xfrm>
            <a:off x="174136" y="4340034"/>
            <a:ext cx="2116285" cy="300082"/>
          </a:xfrm>
          <a:prstGeom prst="rect">
            <a:avLst/>
          </a:prstGeom>
          <a:noFill/>
        </p:spPr>
        <p:txBody>
          <a:bodyPr wrap="none" rtlCol="0">
            <a:spAutoFit/>
          </a:bodyPr>
          <a:lstStyle/>
          <a:p>
            <a:r>
              <a:rPr lang="en-US" sz="1350" dirty="0"/>
              <a:t>NVIDIA A100-PCIE-40GB</a:t>
            </a:r>
          </a:p>
        </p:txBody>
      </p:sp>
    </p:spTree>
    <p:extLst>
      <p:ext uri="{BB962C8B-B14F-4D97-AF65-F5344CB8AC3E}">
        <p14:creationId xmlns:p14="http://schemas.microsoft.com/office/powerpoint/2010/main" val="2937952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B42D8-E2DE-4A4E-4179-16B762F16294}"/>
              </a:ext>
            </a:extLst>
          </p:cNvPr>
          <p:cNvSpPr>
            <a:spLocks noGrp="1"/>
          </p:cNvSpPr>
          <p:nvPr>
            <p:ph type="title"/>
          </p:nvPr>
        </p:nvSpPr>
        <p:spPr/>
        <p:txBody>
          <a:bodyPr/>
          <a:lstStyle/>
          <a:p>
            <a:r>
              <a:rPr lang="en-US" b="0" i="0" u="none" strike="noStrike" dirty="0">
                <a:solidFill>
                  <a:srgbClr val="00B0F0"/>
                </a:solidFill>
                <a:effectLst/>
                <a:latin typeface="Söhne"/>
              </a:rPr>
              <a:t>Q: how could you help me in programming?</a:t>
            </a:r>
            <a:endParaRPr lang="en-KR" dirty="0">
              <a:solidFill>
                <a:srgbClr val="00B0F0"/>
              </a:solidFill>
            </a:endParaRPr>
          </a:p>
        </p:txBody>
      </p:sp>
      <p:sp>
        <p:nvSpPr>
          <p:cNvPr id="3" name="Content Placeholder 2">
            <a:extLst>
              <a:ext uri="{FF2B5EF4-FFF2-40B4-BE49-F238E27FC236}">
                <a16:creationId xmlns:a16="http://schemas.microsoft.com/office/drawing/2014/main" id="{80869889-9EC6-47ED-CB65-3D1B439320C5}"/>
              </a:ext>
            </a:extLst>
          </p:cNvPr>
          <p:cNvSpPr>
            <a:spLocks noGrp="1"/>
          </p:cNvSpPr>
          <p:nvPr>
            <p:ph idx="1"/>
          </p:nvPr>
        </p:nvSpPr>
        <p:spPr/>
        <p:txBody>
          <a:bodyPr>
            <a:normAutofit fontScale="62500" lnSpcReduction="20000"/>
          </a:bodyPr>
          <a:lstStyle/>
          <a:p>
            <a:pPr marL="0" indent="0" algn="l" latinLnBrk="0">
              <a:buNone/>
            </a:pPr>
            <a:r>
              <a:rPr lang="en-US" b="0" i="0" u="none" strike="noStrike" dirty="0">
                <a:effectLst/>
                <a:latin typeface="Söhne"/>
              </a:rPr>
              <a:t>As an AI language model, I can assist you with various aspects of programming. Here are a few ways I can help:</a:t>
            </a:r>
          </a:p>
          <a:p>
            <a:pPr marL="0" indent="0" algn="l" latinLnBrk="0">
              <a:buNone/>
            </a:pPr>
            <a:endParaRPr lang="en-US" b="0" i="0" u="none" strike="noStrike" dirty="0">
              <a:effectLst/>
              <a:latin typeface="Söhne"/>
            </a:endParaRPr>
          </a:p>
          <a:p>
            <a:pPr marL="0" indent="0" latinLnBrk="0">
              <a:buNone/>
            </a:pPr>
            <a:r>
              <a:rPr lang="en-US" b="1" i="0" u="none" strike="noStrike" dirty="0">
                <a:solidFill>
                  <a:srgbClr val="FF0000"/>
                </a:solidFill>
                <a:effectLst/>
                <a:latin typeface="Söhne"/>
              </a:rPr>
              <a:t>Syntax and language</a:t>
            </a:r>
            <a:r>
              <a:rPr lang="en-US" b="1" i="0" u="none" strike="noStrike" dirty="0">
                <a:effectLst/>
                <a:latin typeface="Söhne"/>
              </a:rPr>
              <a:t>:</a:t>
            </a:r>
            <a:r>
              <a:rPr lang="en-US" b="0" i="0" u="none" strike="noStrike" dirty="0">
                <a:effectLst/>
                <a:latin typeface="Söhne"/>
              </a:rPr>
              <a:t> I can provide guidance on the syntax and usage of programming languages such as C, Python, Java, JavaScript, and more. If you have questions about specific language features, data types, control structures, or functions, feel free to ask.</a:t>
            </a:r>
          </a:p>
          <a:p>
            <a:pPr marL="0" indent="0" latinLnBrk="0">
              <a:buNone/>
            </a:pPr>
            <a:r>
              <a:rPr lang="en-US" b="1" i="0" u="none" strike="noStrike" dirty="0">
                <a:solidFill>
                  <a:srgbClr val="FF0000"/>
                </a:solidFill>
                <a:effectLst/>
                <a:latin typeface="Söhne"/>
              </a:rPr>
              <a:t>Code review and debugging</a:t>
            </a:r>
            <a:r>
              <a:rPr lang="en-US" b="1" i="0" u="none" strike="noStrike" dirty="0">
                <a:effectLst/>
                <a:latin typeface="Söhne"/>
              </a:rPr>
              <a:t>:</a:t>
            </a:r>
            <a:r>
              <a:rPr lang="en-US" b="0" i="0" u="none" strike="noStrike" dirty="0">
                <a:effectLst/>
                <a:latin typeface="Söhne"/>
              </a:rPr>
              <a:t> If you have existing code that is not working as expected, you can share it with me, and I can help identify potential issues or suggest improvements. I can assist you in debugging logic errors, finding syntax mistakes, or improving the efficiency of your code.</a:t>
            </a:r>
          </a:p>
          <a:p>
            <a:pPr marL="0" indent="0" latinLnBrk="0">
              <a:buNone/>
            </a:pPr>
            <a:r>
              <a:rPr lang="en-US" b="1" i="0" u="none" strike="noStrike" dirty="0">
                <a:solidFill>
                  <a:srgbClr val="FF0000"/>
                </a:solidFill>
                <a:effectLst/>
                <a:latin typeface="Söhne"/>
              </a:rPr>
              <a:t>Algorithm and data structure selection</a:t>
            </a:r>
            <a:r>
              <a:rPr lang="en-US" b="1" i="0" u="none" strike="noStrike" dirty="0">
                <a:effectLst/>
                <a:latin typeface="Söhne"/>
              </a:rPr>
              <a:t>:</a:t>
            </a:r>
            <a:r>
              <a:rPr lang="en-US" b="0" i="0" u="none" strike="noStrike" dirty="0">
                <a:effectLst/>
                <a:latin typeface="Söhne"/>
              </a:rPr>
              <a:t> If you're unsure about which algorithm or data structure to use for a particular problem, I can provide insights and help you understand the trade-offs involved. I can discuss concepts like sorting, searching, graph algorithms, dynamic programming, and more.</a:t>
            </a:r>
          </a:p>
          <a:p>
            <a:pPr marL="0" indent="0" latinLnBrk="0">
              <a:buNone/>
            </a:pPr>
            <a:r>
              <a:rPr lang="en-US" b="1" i="0" u="none" strike="noStrike" dirty="0">
                <a:solidFill>
                  <a:srgbClr val="FF0000"/>
                </a:solidFill>
                <a:effectLst/>
                <a:latin typeface="Söhne"/>
              </a:rPr>
              <a:t>Best practices and design patterns</a:t>
            </a:r>
            <a:r>
              <a:rPr lang="en-US" b="1" i="0" u="none" strike="noStrike" dirty="0">
                <a:effectLst/>
                <a:latin typeface="Söhne"/>
              </a:rPr>
              <a:t>:</a:t>
            </a:r>
            <a:r>
              <a:rPr lang="en-US" b="0" i="0" u="none" strike="noStrike" dirty="0">
                <a:effectLst/>
                <a:latin typeface="Söhne"/>
              </a:rPr>
              <a:t> I can share programming best practices and recommend design patterns to make your code more maintainable, modular, and scalable. Whether it's object-oriented programming, functional programming, or software architecture, I can provide guidance.</a:t>
            </a:r>
          </a:p>
          <a:p>
            <a:endParaRPr lang="en-KR" dirty="0"/>
          </a:p>
        </p:txBody>
      </p:sp>
    </p:spTree>
    <p:extLst>
      <p:ext uri="{BB962C8B-B14F-4D97-AF65-F5344CB8AC3E}">
        <p14:creationId xmlns:p14="http://schemas.microsoft.com/office/powerpoint/2010/main" val="76899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0112-7EB3-1B6C-2D51-C020A8B2E785}"/>
              </a:ext>
            </a:extLst>
          </p:cNvPr>
          <p:cNvSpPr>
            <a:spLocks noGrp="1"/>
          </p:cNvSpPr>
          <p:nvPr>
            <p:ph type="title"/>
          </p:nvPr>
        </p:nvSpPr>
        <p:spPr/>
        <p:txBody>
          <a:bodyPr/>
          <a:lstStyle/>
          <a:p>
            <a:r>
              <a:rPr lang="en-US" b="0" i="0" u="none" strike="noStrike" dirty="0">
                <a:solidFill>
                  <a:srgbClr val="00B0F0"/>
                </a:solidFill>
                <a:effectLst/>
                <a:latin typeface="Söhne"/>
              </a:rPr>
              <a:t>Q: how could you help me in programming?</a:t>
            </a:r>
            <a:endParaRPr lang="en-KR" dirty="0"/>
          </a:p>
        </p:txBody>
      </p:sp>
      <p:sp>
        <p:nvSpPr>
          <p:cNvPr id="3" name="Content Placeholder 2">
            <a:extLst>
              <a:ext uri="{FF2B5EF4-FFF2-40B4-BE49-F238E27FC236}">
                <a16:creationId xmlns:a16="http://schemas.microsoft.com/office/drawing/2014/main" id="{6A343CDD-2C86-3669-21E3-F253BF099654}"/>
              </a:ext>
            </a:extLst>
          </p:cNvPr>
          <p:cNvSpPr>
            <a:spLocks noGrp="1"/>
          </p:cNvSpPr>
          <p:nvPr>
            <p:ph idx="1"/>
          </p:nvPr>
        </p:nvSpPr>
        <p:spPr/>
        <p:txBody>
          <a:bodyPr>
            <a:normAutofit fontScale="70000" lnSpcReduction="20000"/>
          </a:bodyPr>
          <a:lstStyle/>
          <a:p>
            <a:pPr marL="0" indent="0" latinLnBrk="0">
              <a:buNone/>
            </a:pPr>
            <a:r>
              <a:rPr lang="en-US" b="1" i="0" u="none" strike="noStrike" dirty="0">
                <a:solidFill>
                  <a:srgbClr val="FF0000"/>
                </a:solidFill>
                <a:effectLst/>
                <a:latin typeface="Söhne"/>
              </a:rPr>
              <a:t>General programming concepts</a:t>
            </a:r>
            <a:r>
              <a:rPr lang="en-US" b="1" i="0" u="none" strike="noStrike" dirty="0">
                <a:effectLst/>
                <a:latin typeface="Söhne"/>
              </a:rPr>
              <a:t>:</a:t>
            </a:r>
            <a:r>
              <a:rPr lang="en-US" b="0" i="0" u="none" strike="noStrike" dirty="0">
                <a:effectLst/>
                <a:latin typeface="Söhne"/>
              </a:rPr>
              <a:t> If you need help understanding fundamental programming concepts like loops, conditional statements, functions, recursion, or object-oriented concepts, I can explain these concepts and provide examples to help you grasp them better.</a:t>
            </a:r>
          </a:p>
          <a:p>
            <a:pPr marL="0" indent="0" latinLnBrk="0">
              <a:buNone/>
            </a:pPr>
            <a:r>
              <a:rPr lang="en-US" b="1" i="0" u="none" strike="noStrike" dirty="0">
                <a:solidFill>
                  <a:srgbClr val="FF0000"/>
                </a:solidFill>
                <a:effectLst/>
                <a:latin typeface="Söhne"/>
              </a:rPr>
              <a:t>API documentation and usage</a:t>
            </a:r>
            <a:r>
              <a:rPr lang="en-US" b="1" i="0" u="none" strike="noStrike" dirty="0">
                <a:effectLst/>
                <a:latin typeface="Söhne"/>
              </a:rPr>
              <a:t>:</a:t>
            </a:r>
            <a:r>
              <a:rPr lang="en-US" b="0" i="0" u="none" strike="noStrike" dirty="0">
                <a:effectLst/>
                <a:latin typeface="Söhne"/>
              </a:rPr>
              <a:t> If you're working with a specific library or API and need help understanding its documentation or how to use it effectively, I can assist you in navigating the documentation and provide usage examples.</a:t>
            </a:r>
          </a:p>
          <a:p>
            <a:pPr marL="0" indent="0" latinLnBrk="0">
              <a:buNone/>
            </a:pPr>
            <a:r>
              <a:rPr lang="en-US" b="1" i="0" u="none" strike="noStrike" dirty="0">
                <a:solidFill>
                  <a:srgbClr val="FF0000"/>
                </a:solidFill>
                <a:effectLst/>
                <a:latin typeface="Söhne"/>
              </a:rPr>
              <a:t>General programming advice</a:t>
            </a:r>
            <a:r>
              <a:rPr lang="en-US" b="1" i="0" u="none" strike="noStrike" dirty="0">
                <a:effectLst/>
                <a:latin typeface="Söhne"/>
              </a:rPr>
              <a:t>:</a:t>
            </a:r>
            <a:r>
              <a:rPr lang="en-US" b="0" i="0" u="none" strike="noStrike" dirty="0">
                <a:effectLst/>
                <a:latin typeface="Söhne"/>
              </a:rPr>
              <a:t> If you have broader questions or need advice on software development methodologies, version control systems, code organization, or project structure, I can provide suggestions and guidance based on industry best practices.</a:t>
            </a:r>
          </a:p>
          <a:p>
            <a:pPr marL="0" indent="0" latinLnBrk="0">
              <a:buNone/>
            </a:pPr>
            <a:endParaRPr lang="en-US" b="0" i="0" u="none" strike="noStrike" dirty="0">
              <a:effectLst/>
              <a:latin typeface="Söhne"/>
            </a:endParaRPr>
          </a:p>
          <a:p>
            <a:pPr marL="0" indent="0" algn="l" latinLnBrk="0">
              <a:buNone/>
            </a:pPr>
            <a:r>
              <a:rPr lang="en-US" b="0" i="0" u="none" strike="noStrike" dirty="0">
                <a:solidFill>
                  <a:srgbClr val="00B050"/>
                </a:solidFill>
                <a:effectLst/>
                <a:latin typeface="Söhne"/>
              </a:rPr>
              <a:t>Please keep in mind that while I strive to provide accurate and helpful information, it's always a good idea to double-check and verify any code or advice I provide.</a:t>
            </a:r>
          </a:p>
          <a:p>
            <a:pPr marL="0" indent="0">
              <a:buNone/>
            </a:pPr>
            <a:endParaRPr lang="en-KR" dirty="0"/>
          </a:p>
        </p:txBody>
      </p:sp>
    </p:spTree>
    <p:extLst>
      <p:ext uri="{BB962C8B-B14F-4D97-AF65-F5344CB8AC3E}">
        <p14:creationId xmlns:p14="http://schemas.microsoft.com/office/powerpoint/2010/main" val="1051656458"/>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65144</TotalTime>
  <Words>3627</Words>
  <Application>Microsoft Macintosh PowerPoint</Application>
  <PresentationFormat>On-screen Show (16:9)</PresentationFormat>
  <Paragraphs>622</Paragraphs>
  <Slides>73</Slides>
  <Notes>23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6" baseType="lpstr">
      <vt:lpstr>굴림</vt:lpstr>
      <vt:lpstr>맑은 고딕</vt:lpstr>
      <vt:lpstr>NVIDIA Sans</vt:lpstr>
      <vt:lpstr>Söhne</vt:lpstr>
      <vt:lpstr>Arial</vt:lpstr>
      <vt:lpstr>Cambria Math</vt:lpstr>
      <vt:lpstr>Courier New</vt:lpstr>
      <vt:lpstr>Helvetica</vt:lpstr>
      <vt:lpstr>Menlo</vt:lpstr>
      <vt:lpstr>Monaco</vt:lpstr>
      <vt:lpstr>Times New Roman</vt:lpstr>
      <vt:lpstr>Office 테마</vt:lpstr>
      <vt:lpstr>수식</vt:lpstr>
      <vt:lpstr>CUDA Fortran and C/C++ Programing using chatGPT</vt:lpstr>
      <vt:lpstr>NVIDIA GPU Roadmap</vt:lpstr>
      <vt:lpstr>NVIDA TESLA H100 SXM5 </vt:lpstr>
      <vt:lpstr>CUDA from Wikipedia</vt:lpstr>
      <vt:lpstr>CUDA Ecosystem</vt:lpstr>
      <vt:lpstr>PowerPoint Presentation</vt:lpstr>
      <vt:lpstr>chatGPT; who are you</vt:lpstr>
      <vt:lpstr>Q: how could you help me in programming?</vt:lpstr>
      <vt:lpstr>Q: how could you help me in programming?</vt:lpstr>
      <vt:lpstr>GPU Server</vt:lpstr>
      <vt:lpstr>A100 40GB PCI</vt:lpstr>
      <vt:lpstr>Check installed GPUs and Compute Capability </vt:lpstr>
      <vt:lpstr>A100 peak memory bandwidth and performance</vt:lpstr>
      <vt:lpstr>PowerPoint Presentation</vt:lpstr>
      <vt:lpstr>Environment settings for HPC SDK</vt:lpstr>
      <vt:lpstr>Copy programs to your home directory</vt:lpstr>
      <vt:lpstr>Exercise: Hello world</vt:lpstr>
      <vt:lpstr>Exercise: Hello world</vt:lpstr>
      <vt:lpstr>Compile and Run</vt:lpstr>
      <vt:lpstr>C++ and Fortran Language Extensions</vt:lpstr>
      <vt:lpstr>Grid, Block, Thread</vt:lpstr>
      <vt:lpstr>Built-in variables and vector type</vt:lpstr>
      <vt:lpstr>Limitation of # of threads and blocks</vt:lpstr>
      <vt:lpstr>Threads vs. Cores</vt:lpstr>
      <vt:lpstr>Memory Hierarchy</vt:lpstr>
      <vt:lpstr>Execution configuration for C/C++</vt:lpstr>
      <vt:lpstr>Execution configuration for Fortran</vt:lpstr>
      <vt:lpstr>Execution configuration (2)</vt:lpstr>
      <vt:lpstr>Exercise: Execution Configuration</vt:lpstr>
      <vt:lpstr>Processing flow </vt:lpstr>
      <vt:lpstr>PowerPoint Presentation</vt:lpstr>
      <vt:lpstr>allocate/deallocate memory on the device</vt:lpstr>
      <vt:lpstr>Data copy between host and device</vt:lpstr>
      <vt:lpstr>PowerPoint Presentation</vt:lpstr>
      <vt:lpstr>Exercise 3: Vector sum</vt:lpstr>
      <vt:lpstr>Exercise: Dot-Product</vt:lpstr>
      <vt:lpstr> several different programs</vt:lpstr>
      <vt:lpstr>PowerPoint Presentation</vt:lpstr>
      <vt:lpstr>Reduction</vt:lpstr>
      <vt:lpstr>Timing using CUDA Events </vt:lpstr>
      <vt:lpstr>cublasSdot</vt:lpstr>
      <vt:lpstr>AI (Arithmetic Intensity)</vt:lpstr>
      <vt:lpstr>M-M Multiplication: Global</vt:lpstr>
      <vt:lpstr>Exercise: Matrix Multiplication</vt:lpstr>
      <vt:lpstr>Reducing Global Memory Traffic</vt:lpstr>
      <vt:lpstr>Matrix-Multiplication: shared</vt:lpstr>
      <vt:lpstr>cuBLAS</vt:lpstr>
      <vt:lpstr>cublasSgeMM</vt:lpstr>
      <vt:lpstr>PowerPoint Presentation</vt:lpstr>
      <vt:lpstr>PowerPoint Presentation</vt:lpstr>
      <vt:lpstr>Example of</vt:lpstr>
      <vt:lpstr>references</vt:lpstr>
      <vt:lpstr>PowerPoint Presentation</vt:lpstr>
      <vt:lpstr>Spatial Locality</vt:lpstr>
      <vt:lpstr>Heat equation</vt:lpstr>
      <vt:lpstr>PowerPoint Presentation</vt:lpstr>
      <vt:lpstr>Exercise 7: heat equation</vt:lpstr>
      <vt:lpstr>CUDA Streams</vt:lpstr>
      <vt:lpstr>Default stream I</vt:lpstr>
      <vt:lpstr>Default stream II</vt:lpstr>
      <vt:lpstr>Non-default streams</vt:lpstr>
      <vt:lpstr>Pageable vs. Pinned</vt:lpstr>
      <vt:lpstr>General guidelines of host-device data transfer</vt:lpstr>
      <vt:lpstr>Overlapping Kernel Execution and Data Transfer</vt:lpstr>
      <vt:lpstr>Examples</vt:lpstr>
      <vt:lpstr>PowerPoint Presentation</vt:lpstr>
      <vt:lpstr>Continuous vs discrete Fourier Transform</vt:lpstr>
      <vt:lpstr>Fourier Transform of a rectangular pulse</vt:lpstr>
      <vt:lpstr>cuFFT, CUDA Fast Fourier Transform</vt:lpstr>
      <vt:lpstr>cufftPlan1d</vt:lpstr>
      <vt:lpstr>CUFFTExecC2C</vt:lpstr>
      <vt:lpstr>fftw, cufft</vt:lpstr>
      <vt:lpstr>FFT performance of NVIDIA A100-PCIE-40GB</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CUDA Programming Basics</dc:title>
  <dc:creator>jskim</dc:creator>
  <cp:lastModifiedBy>Jongsoo Kim</cp:lastModifiedBy>
  <cp:revision>374</cp:revision>
  <cp:lastPrinted>2018-07-01T23:24:06Z</cp:lastPrinted>
  <dcterms:created xsi:type="dcterms:W3CDTF">2010-12-16T01:37:38Z</dcterms:created>
  <dcterms:modified xsi:type="dcterms:W3CDTF">2023-07-07T05:46:35Z</dcterms:modified>
</cp:coreProperties>
</file>